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1" r:id="rId1"/>
  </p:sldMasterIdLst>
  <p:sldIdLst>
    <p:sldId id="256" r:id="rId2"/>
    <p:sldId id="261" r:id="rId3"/>
    <p:sldId id="262" r:id="rId4"/>
    <p:sldId id="258" r:id="rId5"/>
    <p:sldId id="259" r:id="rId6"/>
    <p:sldId id="260" r:id="rId7"/>
    <p:sldId id="265" r:id="rId8"/>
    <p:sldId id="264" r:id="rId9"/>
    <p:sldId id="270" r:id="rId10"/>
    <p:sldId id="271" r:id="rId11"/>
    <p:sldId id="272" r:id="rId12"/>
    <p:sldId id="273" r:id="rId13"/>
    <p:sldId id="266" r:id="rId14"/>
    <p:sldId id="263" r:id="rId15"/>
    <p:sldId id="267" r:id="rId16"/>
    <p:sldId id="268" r:id="rId17"/>
    <p:sldId id="26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00" autoAdjust="0"/>
    <p:restoredTop sz="9466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9A71E5A-4932-4B9F-B0A1-5DA991C604D0}" type="datetimeFigureOut">
              <a:rPr lang="en-US" smtClean="0"/>
              <a:pPr/>
              <a:t>9/26/2021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3498407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A71E5A-4932-4B9F-B0A1-5DA991C604D0}" type="datetimeFigureOut">
              <a:rPr lang="en-US" smtClean="0"/>
              <a:pPr/>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395857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A71E5A-4932-4B9F-B0A1-5DA991C604D0}" type="datetimeFigureOut">
              <a:rPr lang="en-US" smtClean="0"/>
              <a:pPr/>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863549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A71E5A-4932-4B9F-B0A1-5DA991C604D0}" type="datetimeFigureOut">
              <a:rPr lang="en-US" smtClean="0"/>
              <a:pPr/>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2244F624-3320-467A-95A7-0F1A72A90277}" type="slidenum">
              <a:rPr lang="en-US" smtClean="0"/>
              <a:pPr/>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xmlns="" val="1344310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A71E5A-4932-4B9F-B0A1-5DA991C604D0}" type="datetimeFigureOut">
              <a:rPr lang="en-US" smtClean="0"/>
              <a:pPr/>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41292779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9A71E5A-4932-4B9F-B0A1-5DA991C604D0}" type="datetimeFigureOut">
              <a:rPr lang="en-US" smtClean="0"/>
              <a:pPr/>
              <a:t>9/26/2021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42729745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9A71E5A-4932-4B9F-B0A1-5DA991C604D0}" type="datetimeFigureOut">
              <a:rPr lang="en-US" smtClean="0"/>
              <a:pPr/>
              <a:t>9/26/2021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4174831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A71E5A-4932-4B9F-B0A1-5DA991C604D0}" type="datetimeFigureOut">
              <a:rPr lang="en-US" smtClean="0"/>
              <a:pPr/>
              <a:t>9/26/2021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20856702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B9A71E5A-4932-4B9F-B0A1-5DA991C604D0}" type="datetimeFigureOut">
              <a:rPr lang="en-US" smtClean="0"/>
              <a:pPr/>
              <a:t>9/26/2021</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1956315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A71E5A-4932-4B9F-B0A1-5DA991C604D0}" type="datetimeFigureOut">
              <a:rPr lang="en-US" smtClean="0"/>
              <a:pPr/>
              <a:t>9/26/2021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3111666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A71E5A-4932-4B9F-B0A1-5DA991C604D0}" type="datetimeFigureOut">
              <a:rPr lang="en-US" smtClean="0"/>
              <a:pPr/>
              <a:t>9/26/2021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3762899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9A71E5A-4932-4B9F-B0A1-5DA991C604D0}" type="datetimeFigureOut">
              <a:rPr lang="en-US" smtClean="0"/>
              <a:pPr/>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23593732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9A71E5A-4932-4B9F-B0A1-5DA991C604D0}" type="datetimeFigureOut">
              <a:rPr lang="en-US" smtClean="0"/>
              <a:pPr/>
              <a:t>9/26/2021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1819780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9A71E5A-4932-4B9F-B0A1-5DA991C604D0}" type="datetimeFigureOut">
              <a:rPr lang="en-US" smtClean="0"/>
              <a:pPr/>
              <a:t>9/26/2021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2366199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B9A71E5A-4932-4B9F-B0A1-5DA991C604D0}" type="datetimeFigureOut">
              <a:rPr lang="en-US" smtClean="0"/>
              <a:pPr/>
              <a:t>9/26/2021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2811383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A71E5A-4932-4B9F-B0A1-5DA991C604D0}" type="datetimeFigureOut">
              <a:rPr lang="en-US" smtClean="0"/>
              <a:pPr/>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39411123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A71E5A-4932-4B9F-B0A1-5DA991C604D0}" type="datetimeFigureOut">
              <a:rPr lang="en-US" smtClean="0"/>
              <a:pPr/>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239347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9A71E5A-4932-4B9F-B0A1-5DA991C604D0}" type="datetimeFigureOut">
              <a:rPr lang="en-US" smtClean="0"/>
              <a:pPr/>
              <a:t>9/26/2021</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2244F624-3320-467A-95A7-0F1A72A90277}" type="slidenum">
              <a:rPr lang="en-US" smtClean="0"/>
              <a:pPr/>
              <a:t>‹#›</a:t>
            </a:fld>
            <a:endParaRPr lang="en-US"/>
          </a:p>
        </p:txBody>
      </p:sp>
    </p:spTree>
    <p:extLst>
      <p:ext uri="{BB962C8B-B14F-4D97-AF65-F5344CB8AC3E}">
        <p14:creationId xmlns:p14="http://schemas.microsoft.com/office/powerpoint/2010/main" xmlns="" val="2618578630"/>
      </p:ext>
    </p:extLst>
  </p:cSld>
  <p:clrMap bg1="dk1" tx1="lt1" bg2="dk2" tx2="lt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 id="2147483803" r:id="rId12"/>
    <p:sldLayoutId id="2147483804" r:id="rId13"/>
    <p:sldLayoutId id="2147483805" r:id="rId14"/>
    <p:sldLayoutId id="2147483806" r:id="rId15"/>
    <p:sldLayoutId id="2147483807" r:id="rId16"/>
    <p:sldLayoutId id="2147483808"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xmlns="" id="{D03A9E3A-6B2F-43EE-8DF6-09CAABC4A6B5}"/>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11" name="TextBox 10">
            <a:extLst>
              <a:ext uri="{FF2B5EF4-FFF2-40B4-BE49-F238E27FC236}">
                <a16:creationId xmlns:a16="http://schemas.microsoft.com/office/drawing/2014/main" xmlns="" id="{73163DC5-D20C-4445-B1A5-121E5439DC6C}"/>
              </a:ext>
            </a:extLst>
          </p:cNvPr>
          <p:cNvSpPr txBox="1"/>
          <p:nvPr/>
        </p:nvSpPr>
        <p:spPr>
          <a:xfrm>
            <a:off x="1152939" y="195470"/>
            <a:ext cx="10721009" cy="830997"/>
          </a:xfrm>
          <a:prstGeom prst="rect">
            <a:avLst/>
          </a:prstGeom>
          <a:noFill/>
        </p:spPr>
        <p:txBody>
          <a:bodyPr wrap="square" rtlCol="0">
            <a:spAutoFit/>
          </a:bodyPr>
          <a:lstStyle/>
          <a:p>
            <a:r>
              <a:rPr lang="en-US" sz="4800" dirty="0">
                <a:latin typeface="Algerian" panose="04020705040A02060702" pitchFamily="82" charset="0"/>
              </a:rPr>
              <a:t>RESTAURANTS RATING PREDICTION</a:t>
            </a:r>
          </a:p>
        </p:txBody>
      </p:sp>
      <p:sp>
        <p:nvSpPr>
          <p:cNvPr id="12" name="TextBox 11">
            <a:extLst>
              <a:ext uri="{FF2B5EF4-FFF2-40B4-BE49-F238E27FC236}">
                <a16:creationId xmlns:a16="http://schemas.microsoft.com/office/drawing/2014/main" xmlns="" id="{887EEBA9-D4B7-4D6D-842F-F0EB72E53D55}"/>
              </a:ext>
            </a:extLst>
          </p:cNvPr>
          <p:cNvSpPr txBox="1"/>
          <p:nvPr/>
        </p:nvSpPr>
        <p:spPr>
          <a:xfrm>
            <a:off x="5638800" y="2710069"/>
            <a:ext cx="914400" cy="914400"/>
          </a:xfrm>
          <a:prstGeom prst="rect">
            <a:avLst/>
          </a:prstGeom>
          <a:noFill/>
        </p:spPr>
        <p:txBody>
          <a:bodyPr wrap="square" rtlCol="0">
            <a:spAutoFit/>
          </a:bodyPr>
          <a:lstStyle/>
          <a:p>
            <a:endParaRPr lang="en-US" dirty="0"/>
          </a:p>
        </p:txBody>
      </p:sp>
      <p:sp>
        <p:nvSpPr>
          <p:cNvPr id="13" name="TextBox 12">
            <a:extLst>
              <a:ext uri="{FF2B5EF4-FFF2-40B4-BE49-F238E27FC236}">
                <a16:creationId xmlns:a16="http://schemas.microsoft.com/office/drawing/2014/main" xmlns="" id="{F3EEA4B7-F80C-404C-9A04-A61D1FF919EE}"/>
              </a:ext>
            </a:extLst>
          </p:cNvPr>
          <p:cNvSpPr txBox="1"/>
          <p:nvPr/>
        </p:nvSpPr>
        <p:spPr>
          <a:xfrm>
            <a:off x="5638800" y="2975113"/>
            <a:ext cx="914400" cy="914400"/>
          </a:xfrm>
          <a:prstGeom prst="rect">
            <a:avLst/>
          </a:prstGeom>
          <a:noFill/>
        </p:spPr>
        <p:txBody>
          <a:bodyPr wrap="square" rtlCol="0">
            <a:spAutoFit/>
          </a:bodyPr>
          <a:lstStyle/>
          <a:p>
            <a:endParaRPr lang="en-US" dirty="0"/>
          </a:p>
        </p:txBody>
      </p:sp>
      <p:sp>
        <p:nvSpPr>
          <p:cNvPr id="14" name="TextBox 13">
            <a:extLst>
              <a:ext uri="{FF2B5EF4-FFF2-40B4-BE49-F238E27FC236}">
                <a16:creationId xmlns:a16="http://schemas.microsoft.com/office/drawing/2014/main" xmlns="" id="{13DB9DA5-CEB5-4ECC-843D-A22A749896CC}"/>
              </a:ext>
            </a:extLst>
          </p:cNvPr>
          <p:cNvSpPr txBox="1"/>
          <p:nvPr/>
        </p:nvSpPr>
        <p:spPr>
          <a:xfrm>
            <a:off x="5638800" y="2975113"/>
            <a:ext cx="914400" cy="914400"/>
          </a:xfrm>
          <a:prstGeom prst="rect">
            <a:avLst/>
          </a:prstGeom>
          <a:noFill/>
        </p:spPr>
        <p:txBody>
          <a:bodyPr wrap="square" rtlCol="0">
            <a:spAutoFit/>
          </a:bodyPr>
          <a:lstStyle/>
          <a:p>
            <a:endParaRPr lang="en-US" dirty="0"/>
          </a:p>
        </p:txBody>
      </p:sp>
      <p:sp>
        <p:nvSpPr>
          <p:cNvPr id="17" name="TextBox 16">
            <a:extLst>
              <a:ext uri="{FF2B5EF4-FFF2-40B4-BE49-F238E27FC236}">
                <a16:creationId xmlns:a16="http://schemas.microsoft.com/office/drawing/2014/main" xmlns="" id="{FC8F6C0B-C7D9-4C78-8A3B-B2C979B5E004}"/>
              </a:ext>
            </a:extLst>
          </p:cNvPr>
          <p:cNvSpPr txBox="1"/>
          <p:nvPr/>
        </p:nvSpPr>
        <p:spPr>
          <a:xfrm>
            <a:off x="914400" y="4330691"/>
            <a:ext cx="10721009" cy="2308324"/>
          </a:xfrm>
          <a:prstGeom prst="rect">
            <a:avLst/>
          </a:prstGeom>
          <a:noFill/>
        </p:spPr>
        <p:txBody>
          <a:bodyPr wrap="square" rtlCol="0">
            <a:spAutoFit/>
          </a:bodyPr>
          <a:lstStyle/>
          <a:p>
            <a:r>
              <a:rPr lang="en-US" sz="4800" dirty="0">
                <a:latin typeface="Algerian" panose="04020705040A02060702" pitchFamily="82" charset="0"/>
              </a:rPr>
              <a:t>        MACHINE LEARNING PROJECT</a:t>
            </a:r>
          </a:p>
          <a:p>
            <a:r>
              <a:rPr lang="en-US" sz="4800" dirty="0">
                <a:latin typeface="Algerian" panose="04020705040A02060702" pitchFamily="82" charset="0"/>
              </a:rPr>
              <a:t>                               </a:t>
            </a:r>
            <a:r>
              <a:rPr lang="en-US" sz="1400" dirty="0">
                <a:latin typeface="Showcard Gothic" panose="04020904020102020604" pitchFamily="82" charset="0"/>
              </a:rPr>
              <a:t>TEAM MEMBERS: NITHISH BABU, AKHIL VYDYULA, SUDIKSHA PATIL, </a:t>
            </a:r>
          </a:p>
          <a:p>
            <a:endParaRPr lang="en-US" sz="4800" dirty="0">
              <a:latin typeface="Algerian" panose="04020705040A02060702" pitchFamily="82" charset="0"/>
            </a:endParaRPr>
          </a:p>
        </p:txBody>
      </p:sp>
    </p:spTree>
    <p:extLst>
      <p:ext uri="{BB962C8B-B14F-4D97-AF65-F5344CB8AC3E}">
        <p14:creationId xmlns:p14="http://schemas.microsoft.com/office/powerpoint/2010/main" xmlns="" val="33703435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24CC9E7-E582-4457-847C-82E34F76349D}"/>
              </a:ext>
            </a:extLst>
          </p:cNvPr>
          <p:cNvSpPr txBox="1"/>
          <p:nvPr/>
        </p:nvSpPr>
        <p:spPr>
          <a:xfrm>
            <a:off x="1320536" y="790499"/>
            <a:ext cx="9753600" cy="5078313"/>
          </a:xfrm>
          <a:prstGeom prst="rect">
            <a:avLst/>
          </a:prstGeom>
          <a:noFill/>
        </p:spPr>
        <p:txBody>
          <a:bodyPr wrap="square" rtlCol="0">
            <a:spAutoFit/>
          </a:bodyPr>
          <a:lstStyle/>
          <a:p>
            <a:r>
              <a:rPr lang="en-US" dirty="0">
                <a:latin typeface="Algerian" panose="04020705040A02060702" pitchFamily="82" charset="0"/>
              </a:rPr>
              <a:t> 						</a:t>
            </a:r>
            <a:r>
              <a:rPr lang="en-US" dirty="0" smtClean="0">
                <a:latin typeface="Algerian" panose="04020705040A02060702" pitchFamily="82" charset="0"/>
              </a:rPr>
              <a:t>               </a:t>
            </a:r>
            <a:r>
              <a:rPr lang="en-US" sz="3600" dirty="0" smtClean="0">
                <a:latin typeface="Algerian" panose="04020705040A02060702" pitchFamily="82" charset="0"/>
              </a:rPr>
              <a:t>Q&amp;A</a:t>
            </a:r>
            <a:endParaRPr lang="en-US" sz="3600" dirty="0">
              <a:latin typeface="Algerian" panose="04020705040A02060702" pitchFamily="82" charset="0"/>
            </a:endParaRPr>
          </a:p>
          <a:p>
            <a:endParaRPr lang="en-US" dirty="0">
              <a:latin typeface="Algerian" panose="04020705040A02060702" pitchFamily="82" charset="0"/>
            </a:endParaRPr>
          </a:p>
          <a:p>
            <a:r>
              <a:rPr lang="en-US" dirty="0" smtClean="0">
                <a:latin typeface="Algerian" panose="04020705040A02060702" pitchFamily="82" charset="0"/>
              </a:rPr>
              <a:t>Q5) </a:t>
            </a:r>
            <a:r>
              <a:rPr lang="en-US" dirty="0">
                <a:latin typeface="+mj-lt"/>
              </a:rPr>
              <a:t>What techniques were you used for data pre-processing?</a:t>
            </a:r>
          </a:p>
          <a:p>
            <a:r>
              <a:rPr lang="en-US" dirty="0">
                <a:latin typeface="+mj-lt"/>
              </a:rPr>
              <a:t>	</a:t>
            </a:r>
          </a:p>
          <a:p>
            <a:r>
              <a:rPr lang="en-US" dirty="0">
                <a:latin typeface="+mj-lt"/>
              </a:rPr>
              <a:t>	Removing unwanted attributes</a:t>
            </a:r>
          </a:p>
          <a:p>
            <a:r>
              <a:rPr lang="en-US" dirty="0">
                <a:latin typeface="+mj-lt"/>
              </a:rPr>
              <a:t>	visualizing relation of independent variables with each other</a:t>
            </a:r>
          </a:p>
          <a:p>
            <a:r>
              <a:rPr lang="en-US" dirty="0">
                <a:latin typeface="+mj-lt"/>
              </a:rPr>
              <a:t>	removing outliers</a:t>
            </a:r>
          </a:p>
          <a:p>
            <a:r>
              <a:rPr lang="en-US" dirty="0">
                <a:latin typeface="+mj-lt"/>
              </a:rPr>
              <a:t>	changing the data and imputing the null values</a:t>
            </a:r>
          </a:p>
          <a:p>
            <a:r>
              <a:rPr lang="en-US" dirty="0">
                <a:latin typeface="+mj-lt"/>
              </a:rPr>
              <a:t>	converting the categorical to numerical values</a:t>
            </a:r>
          </a:p>
          <a:p>
            <a:r>
              <a:rPr lang="en-US" dirty="0">
                <a:latin typeface="+mj-lt"/>
              </a:rPr>
              <a:t>	scaling the data</a:t>
            </a:r>
          </a:p>
          <a:p>
            <a:endParaRPr lang="en-US" dirty="0">
              <a:latin typeface="+mj-lt"/>
            </a:endParaRPr>
          </a:p>
          <a:p>
            <a:endParaRPr lang="en-US" dirty="0">
              <a:latin typeface="+mj-lt"/>
            </a:endParaRPr>
          </a:p>
          <a:p>
            <a:r>
              <a:rPr lang="en-US" dirty="0" smtClean="0">
                <a:latin typeface="+mj-lt"/>
              </a:rPr>
              <a:t>Q6) </a:t>
            </a:r>
            <a:r>
              <a:rPr lang="en-US" dirty="0">
                <a:latin typeface="+mj-lt"/>
              </a:rPr>
              <a:t>How prediction was done?</a:t>
            </a:r>
          </a:p>
          <a:p>
            <a:r>
              <a:rPr lang="en-US" dirty="0">
                <a:latin typeface="+mj-lt"/>
              </a:rPr>
              <a:t>	</a:t>
            </a:r>
          </a:p>
          <a:p>
            <a:r>
              <a:rPr lang="en-US" dirty="0">
                <a:latin typeface="+mj-lt"/>
              </a:rPr>
              <a:t>	It’s a regression problem, so we performed some regressor algorithms, based on the 	customer review it will predict the rating.</a:t>
            </a:r>
          </a:p>
          <a:p>
            <a:r>
              <a:rPr lang="en-US" dirty="0">
                <a:latin typeface="+mj-lt"/>
              </a:rPr>
              <a:t>	</a:t>
            </a:r>
            <a:endParaRPr lang="en-US" dirty="0"/>
          </a:p>
        </p:txBody>
      </p:sp>
    </p:spTree>
    <p:extLst>
      <p:ext uri="{BB962C8B-B14F-4D97-AF65-F5344CB8AC3E}">
        <p14:creationId xmlns:p14="http://schemas.microsoft.com/office/powerpoint/2010/main" xmlns="" val="3848150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D6E046A1-D487-4680-BFA8-FC951F4038DA}"/>
              </a:ext>
            </a:extLst>
          </p:cNvPr>
          <p:cNvSpPr txBox="1"/>
          <p:nvPr/>
        </p:nvSpPr>
        <p:spPr>
          <a:xfrm>
            <a:off x="235528" y="464128"/>
            <a:ext cx="10196944" cy="8463855"/>
          </a:xfrm>
          <a:prstGeom prst="rect">
            <a:avLst/>
          </a:prstGeom>
          <a:noFill/>
        </p:spPr>
        <p:txBody>
          <a:bodyPr wrap="square" rtlCol="0">
            <a:spAutoFit/>
          </a:bodyPr>
          <a:lstStyle/>
          <a:p>
            <a:r>
              <a:rPr lang="en-US" dirty="0"/>
              <a:t>											</a:t>
            </a:r>
            <a:r>
              <a:rPr lang="en-US" sz="4000" dirty="0"/>
              <a:t>Q&amp;A</a:t>
            </a:r>
          </a:p>
          <a:p>
            <a:endParaRPr lang="en-US" dirty="0"/>
          </a:p>
          <a:p>
            <a:r>
              <a:rPr lang="en-US" dirty="0"/>
              <a:t>		Q6) What is the final MSE value of model?</a:t>
            </a:r>
          </a:p>
          <a:p>
            <a:r>
              <a:rPr lang="en-US" dirty="0"/>
              <a:t>			 MSE=0.5</a:t>
            </a:r>
          </a:p>
          <a:p>
            <a:endParaRPr lang="en-US" dirty="0"/>
          </a:p>
          <a:p>
            <a:r>
              <a:rPr lang="en-US" dirty="0"/>
              <a:t>		Q7) What if we  didn't clean the data and pre processing?</a:t>
            </a:r>
          </a:p>
          <a:p>
            <a:r>
              <a:rPr lang="en-US" dirty="0"/>
              <a:t>			It wont allow the tokenization, and its doesn’t perform model building.</a:t>
            </a:r>
          </a:p>
          <a:p>
            <a:endParaRPr lang="en-US" dirty="0"/>
          </a:p>
          <a:p>
            <a:r>
              <a:rPr lang="en-US" dirty="0"/>
              <a:t>		Q8) How does each stats testes matters in model building?</a:t>
            </a:r>
          </a:p>
          <a:p>
            <a:r>
              <a:rPr lang="en-US" dirty="0"/>
              <a:t>			We have performed hypothesis testing, chi sq tests. Which tells us how exactly 				distribution for each feature.</a:t>
            </a:r>
          </a:p>
          <a:p>
            <a:endParaRPr lang="en-US" dirty="0"/>
          </a:p>
          <a:p>
            <a:r>
              <a:rPr lang="en-US" dirty="0"/>
              <a:t>		Q9) why do we need flask framework?</a:t>
            </a:r>
          </a:p>
          <a:p>
            <a:r>
              <a:rPr lang="en-US" dirty="0"/>
              <a:t>			For small applications, we mostly use flask which is more reliable and flexible and 			easy to understand.</a:t>
            </a:r>
          </a:p>
          <a:p>
            <a:endParaRPr lang="en-US" dirty="0"/>
          </a:p>
          <a:p>
            <a:r>
              <a:rPr lang="en-US" dirty="0"/>
              <a:t>		Q10) Do we get feature interpretability?</a:t>
            </a:r>
          </a:p>
          <a:p>
            <a:r>
              <a:rPr lang="en-US" dirty="0"/>
              <a:t>			Yes, by observation of feature importance and we can conclude that which feature 			dominant for predicting rating.</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xmlns="" val="8819398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06286" y="574766"/>
            <a:ext cx="10593977" cy="3200876"/>
          </a:xfrm>
          <a:prstGeom prst="rect">
            <a:avLst/>
          </a:prstGeom>
          <a:noFill/>
        </p:spPr>
        <p:txBody>
          <a:bodyPr wrap="square" rtlCol="0">
            <a:spAutoFit/>
          </a:bodyPr>
          <a:lstStyle/>
          <a:p>
            <a:r>
              <a:rPr lang="en-IN" dirty="0" smtClean="0"/>
              <a:t>									</a:t>
            </a:r>
            <a:r>
              <a:rPr lang="en-IN" sz="4000" dirty="0" smtClean="0"/>
              <a:t>Q&amp;A</a:t>
            </a:r>
          </a:p>
          <a:p>
            <a:endParaRPr lang="en-IN" dirty="0" smtClean="0"/>
          </a:p>
          <a:p>
            <a:endParaRPr lang="en-IN" dirty="0" smtClean="0"/>
          </a:p>
          <a:p>
            <a:r>
              <a:rPr lang="en-IN" dirty="0" smtClean="0"/>
              <a:t>Q12) What are the future works to improve model?</a:t>
            </a:r>
          </a:p>
          <a:p>
            <a:endParaRPr lang="en-IN" dirty="0" smtClean="0"/>
          </a:p>
          <a:p>
            <a:r>
              <a:rPr lang="en-IN" dirty="0" smtClean="0"/>
              <a:t>	  </a:t>
            </a:r>
            <a:r>
              <a:rPr lang="en-US" dirty="0" smtClean="0"/>
              <a:t>There is always a scope of improvement. The remaining two models can be tuned for better results. For example, after plotting AUC in Logistic Regression we may get better results.</a:t>
            </a:r>
          </a:p>
          <a:p>
            <a:endParaRPr lang="en-IN" dirty="0" smtClean="0"/>
          </a:p>
          <a:p>
            <a:endParaRPr lang="en-IN" dirty="0" smtClean="0"/>
          </a:p>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4716" y="436729"/>
            <a:ext cx="11987284" cy="6740307"/>
          </a:xfrm>
          <a:prstGeom prst="rect">
            <a:avLst/>
          </a:prstGeom>
          <a:noFill/>
        </p:spPr>
        <p:txBody>
          <a:bodyPr wrap="square" rtlCol="0">
            <a:spAutoFit/>
          </a:bodyPr>
          <a:lstStyle/>
          <a:p>
            <a:pPr>
              <a:buFontTx/>
              <a:buChar char="-"/>
            </a:pPr>
            <a:endParaRPr lang="en-IN" dirty="0">
              <a:solidFill>
                <a:schemeClr val="bg1"/>
              </a:solidFill>
            </a:endParaRPr>
          </a:p>
          <a:p>
            <a:pPr>
              <a:buFontTx/>
              <a:buChar char="-"/>
            </a:pPr>
            <a:r>
              <a:rPr lang="en-IN" dirty="0">
                <a:solidFill>
                  <a:schemeClr val="bg1"/>
                </a:solidFill>
              </a:rPr>
              <a:t>Created HTML page which includes a text field to type the review and a predict button to submit the review.</a:t>
            </a:r>
          </a:p>
          <a:p>
            <a:pPr>
              <a:buFontTx/>
              <a:buChar char="-"/>
            </a:pPr>
            <a:endParaRPr lang="en-IN" dirty="0">
              <a:solidFill>
                <a:schemeClr val="bg1"/>
              </a:solidFill>
            </a:endParaRPr>
          </a:p>
          <a:p>
            <a:pPr>
              <a:buFontTx/>
              <a:buChar char="-"/>
            </a:pPr>
            <a:r>
              <a:rPr lang="en-IN" dirty="0">
                <a:solidFill>
                  <a:schemeClr val="bg1"/>
                </a:solidFill>
              </a:rPr>
              <a:t>Once the predict button is clicked the predicted rating will appear in same page.</a:t>
            </a: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endParaRPr lang="en-IN" dirty="0">
              <a:solidFill>
                <a:schemeClr val="bg1"/>
              </a:solidFill>
            </a:endParaRPr>
          </a:p>
          <a:p>
            <a:pPr>
              <a:buFontTx/>
              <a:buChar char="-"/>
            </a:pPr>
            <a:r>
              <a:rPr lang="en-IN" dirty="0">
                <a:solidFill>
                  <a:schemeClr val="bg1"/>
                </a:solidFill>
              </a:rPr>
              <a:t>We have used Flask API and finally it is deployed in Heroku Platform.</a:t>
            </a:r>
          </a:p>
          <a:p>
            <a:endParaRPr lang="en-IN" dirty="0">
              <a:solidFill>
                <a:schemeClr val="bg1"/>
              </a:solidFill>
            </a:endParaRPr>
          </a:p>
          <a:p>
            <a:pPr>
              <a:buFontTx/>
              <a:buChar char="-"/>
            </a:pPr>
            <a:r>
              <a:rPr lang="en-IN" dirty="0">
                <a:solidFill>
                  <a:schemeClr val="bg1"/>
                </a:solidFill>
              </a:rPr>
              <a:t>Heroku is a platform as service </a:t>
            </a:r>
            <a:r>
              <a:rPr lang="en-US" dirty="0">
                <a:solidFill>
                  <a:schemeClr val="bg1"/>
                </a:solidFill>
              </a:rPr>
              <a:t>that enables developers to build, run, and operate applications entirely in the cloud.</a:t>
            </a:r>
            <a:endParaRPr lang="en-IN" dirty="0">
              <a:solidFill>
                <a:schemeClr val="bg1"/>
              </a:solidFill>
            </a:endParaRPr>
          </a:p>
          <a:p>
            <a:endParaRPr lang="en-IN" dirty="0"/>
          </a:p>
          <a:p>
            <a:r>
              <a:rPr lang="en-IN" dirty="0"/>
              <a:t>- </a:t>
            </a:r>
          </a:p>
        </p:txBody>
      </p:sp>
      <p:pic>
        <p:nvPicPr>
          <p:cNvPr id="2050" name="Picture 2"/>
          <p:cNvPicPr>
            <a:picLocks noChangeAspect="1" noChangeArrowheads="1"/>
          </p:cNvPicPr>
          <p:nvPr/>
        </p:nvPicPr>
        <p:blipFill>
          <a:blip r:embed="rId2"/>
          <a:srcRect/>
          <a:stretch>
            <a:fillRect/>
          </a:stretch>
        </p:blipFill>
        <p:spPr bwMode="auto">
          <a:xfrm>
            <a:off x="2129050" y="1938124"/>
            <a:ext cx="6673755" cy="3113437"/>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177421" y="1083085"/>
            <a:ext cx="11832609" cy="5405538"/>
          </a:xfrm>
          <a:prstGeom prst="rect">
            <a:avLst/>
          </a:prstGeom>
          <a:noFill/>
          <a:ln w="9525">
            <a:noFill/>
            <a:miter lim="800000"/>
            <a:headEnd/>
            <a:tailEnd/>
          </a:ln>
          <a:effectLst/>
        </p:spPr>
      </p:pic>
      <p:sp>
        <p:nvSpPr>
          <p:cNvPr id="3" name="TextBox 2"/>
          <p:cNvSpPr txBox="1"/>
          <p:nvPr/>
        </p:nvSpPr>
        <p:spPr>
          <a:xfrm>
            <a:off x="1325217" y="250109"/>
            <a:ext cx="8627165" cy="523220"/>
          </a:xfrm>
          <a:prstGeom prst="rect">
            <a:avLst/>
          </a:prstGeom>
          <a:noFill/>
        </p:spPr>
        <p:txBody>
          <a:bodyPr wrap="square" rtlCol="0">
            <a:spAutoFit/>
          </a:bodyPr>
          <a:lstStyle/>
          <a:p>
            <a:r>
              <a:rPr lang="en-IN" sz="2800" dirty="0">
                <a:solidFill>
                  <a:schemeClr val="bg1">
                    <a:lumMod val="85000"/>
                    <a:lumOff val="15000"/>
                  </a:schemeClr>
                </a:solidFill>
                <a:latin typeface="Algerian" panose="04020705040A02060702" pitchFamily="82" charset="0"/>
              </a:rPr>
              <a:t>                  WEB PAGE AFTER DEPLOYMENT</a:t>
            </a:r>
            <a:endParaRPr lang="en-US" sz="3600" b="1" i="1" dirty="0">
              <a:solidFill>
                <a:schemeClr val="bg1">
                  <a:lumMod val="85000"/>
                  <a:lumOff val="15000"/>
                </a:schemeClr>
              </a:solidFill>
              <a:latin typeface="Algerian" panose="04020705040A02060702" pitchFamily="82" charset="0"/>
            </a:endParaRPr>
          </a:p>
        </p:txBody>
      </p:sp>
    </p:spTree>
    <p:extLst>
      <p:ext uri="{BB962C8B-B14F-4D97-AF65-F5344CB8AC3E}">
        <p14:creationId xmlns:p14="http://schemas.microsoft.com/office/powerpoint/2010/main" xmlns="" val="10563670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46160" y="0"/>
            <a:ext cx="4361943" cy="461665"/>
          </a:xfrm>
          <a:prstGeom prst="rect">
            <a:avLst/>
          </a:prstGeom>
          <a:noFill/>
        </p:spPr>
        <p:txBody>
          <a:bodyPr wrap="square" rtlCol="0">
            <a:spAutoFit/>
          </a:bodyPr>
          <a:lstStyle/>
          <a:p>
            <a:r>
              <a:rPr lang="en-IN" sz="2400" dirty="0">
                <a:solidFill>
                  <a:schemeClr val="bg1"/>
                </a:solidFill>
              </a:rPr>
              <a:t>***Positive Review***</a:t>
            </a:r>
            <a:endParaRPr lang="en-US" sz="2400" dirty="0">
              <a:solidFill>
                <a:schemeClr val="bg1"/>
              </a:solidFill>
            </a:endParaRPr>
          </a:p>
        </p:txBody>
      </p:sp>
      <p:pic>
        <p:nvPicPr>
          <p:cNvPr id="3076" name="Picture 4"/>
          <p:cNvPicPr>
            <a:picLocks noChangeAspect="1" noChangeArrowheads="1"/>
          </p:cNvPicPr>
          <p:nvPr/>
        </p:nvPicPr>
        <p:blipFill>
          <a:blip r:embed="rId2"/>
          <a:srcRect/>
          <a:stretch>
            <a:fillRect/>
          </a:stretch>
        </p:blipFill>
        <p:spPr bwMode="auto">
          <a:xfrm>
            <a:off x="956766" y="466648"/>
            <a:ext cx="8842327" cy="3313483"/>
          </a:xfrm>
          <a:prstGeom prst="rect">
            <a:avLst/>
          </a:prstGeom>
          <a:noFill/>
          <a:ln w="9525">
            <a:noFill/>
            <a:miter lim="800000"/>
            <a:headEnd/>
            <a:tailEnd/>
          </a:ln>
          <a:effectLst/>
        </p:spPr>
      </p:pic>
      <p:pic>
        <p:nvPicPr>
          <p:cNvPr id="3077" name="Picture 5"/>
          <p:cNvPicPr>
            <a:picLocks noChangeAspect="1" noChangeArrowheads="1"/>
          </p:cNvPicPr>
          <p:nvPr/>
        </p:nvPicPr>
        <p:blipFill>
          <a:blip r:embed="rId3"/>
          <a:srcRect/>
          <a:stretch>
            <a:fillRect/>
          </a:stretch>
        </p:blipFill>
        <p:spPr bwMode="auto">
          <a:xfrm>
            <a:off x="968991" y="3832251"/>
            <a:ext cx="8884693" cy="2947915"/>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66505" y="110766"/>
            <a:ext cx="2995895" cy="461665"/>
          </a:xfrm>
          <a:prstGeom prst="rect">
            <a:avLst/>
          </a:prstGeom>
          <a:noFill/>
        </p:spPr>
        <p:txBody>
          <a:bodyPr wrap="square" rtlCol="0">
            <a:spAutoFit/>
          </a:bodyPr>
          <a:lstStyle/>
          <a:p>
            <a:r>
              <a:rPr lang="en-IN" sz="2400" dirty="0">
                <a:solidFill>
                  <a:schemeClr val="bg1"/>
                </a:solidFill>
              </a:rPr>
              <a:t>Negative Review</a:t>
            </a:r>
            <a:endParaRPr lang="en-US" sz="2400" dirty="0">
              <a:solidFill>
                <a:schemeClr val="bg1"/>
              </a:solidFill>
            </a:endParaRPr>
          </a:p>
        </p:txBody>
      </p:sp>
      <p:pic>
        <p:nvPicPr>
          <p:cNvPr id="4098" name="Picture 2"/>
          <p:cNvPicPr>
            <a:picLocks noChangeAspect="1" noChangeArrowheads="1"/>
          </p:cNvPicPr>
          <p:nvPr/>
        </p:nvPicPr>
        <p:blipFill>
          <a:blip r:embed="rId2"/>
          <a:srcRect/>
          <a:stretch>
            <a:fillRect/>
          </a:stretch>
        </p:blipFill>
        <p:spPr bwMode="auto">
          <a:xfrm>
            <a:off x="966505" y="561756"/>
            <a:ext cx="10067925" cy="3130455"/>
          </a:xfrm>
          <a:prstGeom prst="rect">
            <a:avLst/>
          </a:prstGeom>
          <a:noFill/>
          <a:ln w="9525">
            <a:noFill/>
            <a:miter lim="800000"/>
            <a:headEnd/>
            <a:tailEnd/>
          </a:ln>
          <a:effectLst/>
        </p:spPr>
      </p:pic>
      <p:pic>
        <p:nvPicPr>
          <p:cNvPr id="4099" name="Picture 3"/>
          <p:cNvPicPr>
            <a:picLocks noChangeAspect="1" noChangeArrowheads="1"/>
          </p:cNvPicPr>
          <p:nvPr/>
        </p:nvPicPr>
        <p:blipFill>
          <a:blip r:embed="rId3"/>
          <a:srcRect/>
          <a:stretch>
            <a:fillRect/>
          </a:stretch>
        </p:blipFill>
        <p:spPr bwMode="auto">
          <a:xfrm>
            <a:off x="1000836" y="3735925"/>
            <a:ext cx="10094794" cy="3077570"/>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C8B0F6A0-903D-49F9-88A4-A355E3666818}"/>
              </a:ext>
            </a:extLst>
          </p:cNvPr>
          <p:cNvSpPr txBox="1"/>
          <p:nvPr/>
        </p:nvSpPr>
        <p:spPr>
          <a:xfrm>
            <a:off x="119271" y="583097"/>
            <a:ext cx="10363200" cy="5970865"/>
          </a:xfrm>
          <a:prstGeom prst="rect">
            <a:avLst/>
          </a:prstGeom>
          <a:noFill/>
        </p:spPr>
        <p:txBody>
          <a:bodyPr wrap="square" rtlCol="0">
            <a:spAutoFit/>
          </a:bodyPr>
          <a:lstStyle/>
          <a:p>
            <a:pPr algn="just"/>
            <a:endParaRPr lang="en-US" dirty="0"/>
          </a:p>
          <a:p>
            <a:pPr algn="just"/>
            <a:r>
              <a:rPr lang="en-US" sz="4000" dirty="0">
                <a:solidFill>
                  <a:schemeClr val="bg1">
                    <a:lumMod val="85000"/>
                    <a:lumOff val="15000"/>
                  </a:schemeClr>
                </a:solidFill>
              </a:rPr>
              <a:t>CONCLUSION</a:t>
            </a:r>
            <a:endParaRPr lang="en-US" dirty="0">
              <a:solidFill>
                <a:schemeClr val="bg1">
                  <a:lumMod val="85000"/>
                  <a:lumOff val="15000"/>
                </a:schemeClr>
              </a:solidFill>
            </a:endParaRPr>
          </a:p>
          <a:p>
            <a:pPr algn="just"/>
            <a:endParaRPr lang="en-US" dirty="0"/>
          </a:p>
          <a:p>
            <a:pPr algn="just"/>
            <a:r>
              <a:rPr lang="en-US" dirty="0"/>
              <a:t>				In this a number of features about existing restaurants of different areas in a city and analyses them to predict rating of the restaurant. This makes it an important aspect to be considered, before making a dining decision. Such analysis is essential part of planning before establishing a venture like that of a restaurant. Lot of researches have been made on factors which affect sales and market in restaurant industry. Various dine-scape factors have been </a:t>
            </a:r>
            <a:r>
              <a:rPr lang="en-US" dirty="0" err="1"/>
              <a:t>analysed</a:t>
            </a:r>
            <a:r>
              <a:rPr lang="en-US" dirty="0"/>
              <a:t> to improve customer satisfaction levels. If the data for other cities is also collected, such predictions could be made for accurate and more helpful. </a:t>
            </a:r>
          </a:p>
          <a:p>
            <a:pPr algn="just"/>
            <a:endParaRPr lang="en-US" dirty="0"/>
          </a:p>
          <a:p>
            <a:pPr algn="just"/>
            <a:endParaRPr lang="en-US" dirty="0"/>
          </a:p>
          <a:p>
            <a:pPr algn="just"/>
            <a:endParaRPr lang="en-US" dirty="0"/>
          </a:p>
          <a:p>
            <a:pPr algn="just"/>
            <a:endParaRPr lang="en-US" dirty="0"/>
          </a:p>
          <a:p>
            <a:pPr algn="just"/>
            <a:endParaRPr lang="en-US" b="1" dirty="0"/>
          </a:p>
          <a:p>
            <a:pPr algn="just"/>
            <a:r>
              <a:rPr lang="en-US" b="1" dirty="0"/>
              <a:t>                                                       *** THANK YOU***</a:t>
            </a:r>
          </a:p>
          <a:p>
            <a:pPr algn="just"/>
            <a:endParaRPr lang="en-US" dirty="0"/>
          </a:p>
          <a:p>
            <a:pPr algn="just"/>
            <a:endParaRPr lang="en-US" dirty="0"/>
          </a:p>
          <a:p>
            <a:pPr algn="just"/>
            <a:endParaRPr lang="en-US" dirty="0"/>
          </a:p>
          <a:p>
            <a:pPr algn="just"/>
            <a:endParaRPr lang="en-US" dirty="0"/>
          </a:p>
        </p:txBody>
      </p:sp>
    </p:spTree>
    <p:extLst>
      <p:ext uri="{BB962C8B-B14F-4D97-AF65-F5344CB8AC3E}">
        <p14:creationId xmlns:p14="http://schemas.microsoft.com/office/powerpoint/2010/main" xmlns="" val="2362771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058CC581-0915-46CB-9DCD-A2163328EB15}"/>
              </a:ext>
            </a:extLst>
          </p:cNvPr>
          <p:cNvSpPr txBox="1"/>
          <p:nvPr/>
        </p:nvSpPr>
        <p:spPr>
          <a:xfrm>
            <a:off x="5643349" y="2975212"/>
            <a:ext cx="914400" cy="914400"/>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xmlns="" id="{7044BF25-C0C0-4A61-81C9-8788868B039D}"/>
              </a:ext>
            </a:extLst>
          </p:cNvPr>
          <p:cNvSpPr txBox="1"/>
          <p:nvPr/>
        </p:nvSpPr>
        <p:spPr>
          <a:xfrm>
            <a:off x="341194" y="446964"/>
            <a:ext cx="10604309" cy="6832640"/>
          </a:xfrm>
          <a:prstGeom prst="rect">
            <a:avLst/>
          </a:prstGeom>
          <a:noFill/>
        </p:spPr>
        <p:txBody>
          <a:bodyPr wrap="square" rtlCol="0">
            <a:spAutoFit/>
          </a:bodyPr>
          <a:lstStyle/>
          <a:p>
            <a:pPr algn="l"/>
            <a:r>
              <a:rPr lang="en-US" b="0" i="0" dirty="0">
                <a:solidFill>
                  <a:srgbClr val="292929"/>
                </a:solidFill>
                <a:effectLst/>
                <a:latin typeface="sohne"/>
              </a:rPr>
              <a:t> </a:t>
            </a:r>
            <a:r>
              <a:rPr lang="en-US" sz="3600" b="1" i="0" dirty="0">
                <a:solidFill>
                  <a:srgbClr val="292929"/>
                </a:solidFill>
                <a:effectLst/>
                <a:latin typeface="sohne"/>
              </a:rPr>
              <a:t>Business Problem</a:t>
            </a:r>
          </a:p>
          <a:p>
            <a:pPr algn="l"/>
            <a:r>
              <a:rPr lang="en-US" sz="2800" b="0" i="0" dirty="0">
                <a:solidFill>
                  <a:srgbClr val="292929"/>
                </a:solidFill>
                <a:effectLst/>
                <a:latin typeface="sohne"/>
              </a:rPr>
              <a:t> 1.Problem Description</a:t>
            </a:r>
          </a:p>
          <a:p>
            <a:pPr algn="l"/>
            <a:r>
              <a:rPr lang="en-US" b="0" i="0" dirty="0">
                <a:solidFill>
                  <a:srgbClr val="292929"/>
                </a:solidFill>
                <a:effectLst/>
                <a:latin typeface="charter"/>
              </a:rPr>
              <a:t>                         </a:t>
            </a:r>
            <a:r>
              <a:rPr lang="en-US" sz="2000" b="0" i="0" dirty="0">
                <a:solidFill>
                  <a:srgbClr val="292929"/>
                </a:solidFill>
                <a:effectLst/>
                <a:latin typeface="charter"/>
              </a:rPr>
              <a:t>Restaurants from all over the world can be found here in Bengaluru. From United States to Japan, Russia to Antarctica, you get all type of cuisines here. Delivery, Dine-out, Pubs, Bars, Drinks, Buffet, Desserts you name it and Bengaluru has it. Bengaluru is best place for foodies. The number of restaurant is increasing day by day. Currently which stands at approximately 12,000 restaurants. With such a high number of restaurants. And new restaurants are opening every day. However, it has become difficult for them to compete with already established restaurants. This Zomato data aims at analyzing the demography of the location. </a:t>
            </a:r>
          </a:p>
          <a:p>
            <a:pPr algn="l"/>
            <a:r>
              <a:rPr lang="en-US" sz="2000" b="0" i="0" dirty="0">
                <a:solidFill>
                  <a:srgbClr val="292929"/>
                </a:solidFill>
                <a:effectLst/>
                <a:latin typeface="charter"/>
              </a:rPr>
              <a:t>Most importantly it will help new restaurants in deciding their theme, menus, cuisine, cost </a:t>
            </a:r>
            <a:r>
              <a:rPr lang="en-US" sz="2000" b="0" i="0" dirty="0" err="1">
                <a:solidFill>
                  <a:srgbClr val="292929"/>
                </a:solidFill>
                <a:effectLst/>
                <a:latin typeface="charter"/>
              </a:rPr>
              <a:t>etc</a:t>
            </a:r>
            <a:r>
              <a:rPr lang="en-US" sz="2000" b="0" i="0" dirty="0">
                <a:solidFill>
                  <a:srgbClr val="292929"/>
                </a:solidFill>
                <a:effectLst/>
                <a:latin typeface="charter"/>
              </a:rPr>
              <a:t> for a particular location. </a:t>
            </a:r>
          </a:p>
          <a:p>
            <a:pPr algn="l"/>
            <a:endParaRPr lang="en-US" sz="2000" b="0" i="0" dirty="0">
              <a:solidFill>
                <a:srgbClr val="292929"/>
              </a:solidFill>
              <a:effectLst/>
              <a:latin typeface="charter"/>
            </a:endParaRPr>
          </a:p>
          <a:p>
            <a:pPr algn="l"/>
            <a:r>
              <a:rPr lang="en-US" sz="2000" b="0" i="0" dirty="0">
                <a:solidFill>
                  <a:srgbClr val="292929"/>
                </a:solidFill>
                <a:effectLst/>
                <a:latin typeface="charter"/>
              </a:rPr>
              <a:t>It also aims at finding similarities between neighborhoods of Bengaluru on the basis of food.</a:t>
            </a:r>
          </a:p>
          <a:p>
            <a:pPr algn="l"/>
            <a:r>
              <a:rPr lang="en-US" sz="2000" b="0" i="0" dirty="0">
                <a:solidFill>
                  <a:srgbClr val="292929"/>
                </a:solidFill>
                <a:effectLst/>
                <a:latin typeface="charter"/>
              </a:rPr>
              <a:t>- Does demography of area matters?</a:t>
            </a:r>
            <a:br>
              <a:rPr lang="en-US" sz="2000" b="0" i="0" dirty="0">
                <a:solidFill>
                  <a:srgbClr val="292929"/>
                </a:solidFill>
                <a:effectLst/>
                <a:latin typeface="charter"/>
              </a:rPr>
            </a:br>
            <a:r>
              <a:rPr lang="en-US" sz="2000" b="0" i="0" dirty="0">
                <a:solidFill>
                  <a:srgbClr val="292929"/>
                </a:solidFill>
                <a:effectLst/>
                <a:latin typeface="charter"/>
              </a:rPr>
              <a:t>- Does location of particular type of restaurant depends on people living in that area&gt;</a:t>
            </a:r>
            <a:br>
              <a:rPr lang="en-US" sz="2000" b="0" i="0" dirty="0">
                <a:solidFill>
                  <a:srgbClr val="292929"/>
                </a:solidFill>
                <a:effectLst/>
                <a:latin typeface="charter"/>
              </a:rPr>
            </a:br>
            <a:r>
              <a:rPr lang="en-US" sz="2000" b="0" i="0" dirty="0">
                <a:solidFill>
                  <a:srgbClr val="292929"/>
                </a:solidFill>
                <a:effectLst/>
                <a:latin typeface="charter"/>
              </a:rPr>
              <a:t>- Are any neighborhood on similar based on the type of food?</a:t>
            </a:r>
            <a:br>
              <a:rPr lang="en-US" sz="2000" b="0" i="0" dirty="0">
                <a:solidFill>
                  <a:srgbClr val="292929"/>
                </a:solidFill>
                <a:effectLst/>
                <a:latin typeface="charter"/>
              </a:rPr>
            </a:br>
            <a:r>
              <a:rPr lang="en-US" sz="2000" b="0" i="0" dirty="0">
                <a:solidFill>
                  <a:srgbClr val="292929"/>
                </a:solidFill>
                <a:effectLst/>
                <a:latin typeface="charter"/>
              </a:rPr>
              <a:t>- Is particular neighbors is famous for its own kind of food?</a:t>
            </a:r>
            <a:br>
              <a:rPr lang="en-US" sz="2000" b="0" i="0" dirty="0">
                <a:solidFill>
                  <a:srgbClr val="292929"/>
                </a:solidFill>
                <a:effectLst/>
                <a:latin typeface="charter"/>
              </a:rPr>
            </a:br>
            <a:r>
              <a:rPr lang="en-US" sz="2000" b="0" i="0" dirty="0">
                <a:solidFill>
                  <a:srgbClr val="292929"/>
                </a:solidFill>
                <a:effectLst/>
                <a:latin typeface="charter"/>
              </a:rPr>
              <a:t>- What kind of food is famous in locality</a:t>
            </a:r>
            <a:r>
              <a:rPr lang="en-US" b="0" i="0" dirty="0">
                <a:solidFill>
                  <a:srgbClr val="292929"/>
                </a:solidFill>
                <a:effectLst/>
                <a:latin typeface="charter"/>
              </a:rPr>
              <a:t>?</a:t>
            </a:r>
            <a:br>
              <a:rPr lang="en-US" b="0" i="0" dirty="0">
                <a:solidFill>
                  <a:srgbClr val="292929"/>
                </a:solidFill>
                <a:effectLst/>
                <a:latin typeface="charter"/>
              </a:rPr>
            </a:br>
            <a:endParaRPr lang="en-US" b="0" i="0" dirty="0">
              <a:solidFill>
                <a:srgbClr val="292929"/>
              </a:solidFill>
              <a:effectLst/>
              <a:latin typeface="charter"/>
            </a:endParaRPr>
          </a:p>
          <a:p>
            <a:pPr algn="l"/>
            <a:endParaRPr lang="en-US" b="0" i="0" dirty="0">
              <a:solidFill>
                <a:srgbClr val="292929"/>
              </a:solidFill>
              <a:effectLst/>
              <a:latin typeface="sohne"/>
            </a:endParaRPr>
          </a:p>
          <a:p>
            <a:endParaRPr lang="en-US" dirty="0"/>
          </a:p>
        </p:txBody>
      </p:sp>
    </p:spTree>
    <p:extLst>
      <p:ext uri="{BB962C8B-B14F-4D97-AF65-F5344CB8AC3E}">
        <p14:creationId xmlns:p14="http://schemas.microsoft.com/office/powerpoint/2010/main" xmlns="" val="3863862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A67362DD-F54B-4D62-BB99-866ECD64026E}"/>
              </a:ext>
            </a:extLst>
          </p:cNvPr>
          <p:cNvSpPr txBox="1"/>
          <p:nvPr/>
        </p:nvSpPr>
        <p:spPr>
          <a:xfrm>
            <a:off x="163773" y="368490"/>
            <a:ext cx="11013744" cy="5878532"/>
          </a:xfrm>
          <a:prstGeom prst="rect">
            <a:avLst/>
          </a:prstGeom>
          <a:noFill/>
        </p:spPr>
        <p:txBody>
          <a:bodyPr wrap="square" rtlCol="0">
            <a:spAutoFit/>
          </a:bodyPr>
          <a:lstStyle/>
          <a:p>
            <a:pPr algn="l"/>
            <a:r>
              <a:rPr lang="en-US" sz="2800" b="1" i="0" dirty="0">
                <a:solidFill>
                  <a:srgbClr val="292929"/>
                </a:solidFill>
                <a:effectLst/>
                <a:latin typeface="sohne"/>
              </a:rPr>
              <a:t>Problem Statement</a:t>
            </a:r>
          </a:p>
          <a:p>
            <a:pPr algn="l"/>
            <a:r>
              <a:rPr lang="en-US" b="0" i="0" dirty="0">
                <a:solidFill>
                  <a:srgbClr val="292929"/>
                </a:solidFill>
                <a:effectLst/>
                <a:latin typeface="charter"/>
              </a:rPr>
              <a:t>                </a:t>
            </a:r>
            <a:r>
              <a:rPr lang="en-US" sz="2000" b="0" i="0" dirty="0">
                <a:solidFill>
                  <a:srgbClr val="292929"/>
                </a:solidFill>
                <a:effectLst/>
                <a:latin typeface="charter"/>
              </a:rPr>
              <a:t>The dataset also contains reviews for each of the restaurants which will help in finding an overall rating for the place. So we will try to predict rating for a particular restaurant.</a:t>
            </a:r>
          </a:p>
          <a:p>
            <a:pPr algn="l"/>
            <a:endParaRPr lang="en-US" sz="2000" b="0" i="0" dirty="0">
              <a:solidFill>
                <a:srgbClr val="292929"/>
              </a:solidFill>
              <a:effectLst/>
              <a:latin typeface="charter"/>
            </a:endParaRPr>
          </a:p>
          <a:p>
            <a:pPr algn="l"/>
            <a:r>
              <a:rPr lang="en-US" sz="2800" b="1" i="0" dirty="0">
                <a:solidFill>
                  <a:srgbClr val="292929"/>
                </a:solidFill>
                <a:effectLst/>
                <a:latin typeface="sohne"/>
              </a:rPr>
              <a:t>Real-world/Business Objectives</a:t>
            </a:r>
          </a:p>
          <a:p>
            <a:pPr algn="l"/>
            <a:r>
              <a:rPr lang="en-US" b="0" i="0" dirty="0">
                <a:solidFill>
                  <a:srgbClr val="292929"/>
                </a:solidFill>
                <a:effectLst/>
                <a:latin typeface="charter"/>
              </a:rPr>
              <a:t>               </a:t>
            </a:r>
            <a:r>
              <a:rPr lang="en-US" sz="2000" b="0" i="0" dirty="0">
                <a:solidFill>
                  <a:srgbClr val="292929"/>
                </a:solidFill>
                <a:effectLst/>
                <a:latin typeface="charter"/>
              </a:rPr>
              <a:t>We need to predict rating based on different parameters like Average_cost for two people, Online Order available, foods, menu list, most liked dishes etc... features.</a:t>
            </a:r>
          </a:p>
          <a:p>
            <a:pPr algn="l"/>
            <a:endParaRPr lang="en-US" b="0" i="0" dirty="0">
              <a:solidFill>
                <a:srgbClr val="292929"/>
              </a:solidFill>
              <a:effectLst/>
              <a:latin typeface="charter"/>
            </a:endParaRPr>
          </a:p>
          <a:p>
            <a:pPr algn="l"/>
            <a:endParaRPr lang="en-US" sz="2800" b="1" i="0" dirty="0">
              <a:solidFill>
                <a:srgbClr val="292929"/>
              </a:solidFill>
              <a:effectLst/>
              <a:latin typeface="sohne"/>
            </a:endParaRPr>
          </a:p>
          <a:p>
            <a:pPr algn="l"/>
            <a:r>
              <a:rPr lang="en-US" sz="2800" b="1" i="0" dirty="0">
                <a:solidFill>
                  <a:srgbClr val="292929"/>
                </a:solidFill>
                <a:effectLst/>
                <a:latin typeface="sohne"/>
              </a:rPr>
              <a:t>Machine Learning Formulation</a:t>
            </a:r>
          </a:p>
          <a:p>
            <a:pPr algn="l"/>
            <a:r>
              <a:rPr lang="en-US" b="0" i="0" dirty="0">
                <a:solidFill>
                  <a:srgbClr val="292929"/>
                </a:solidFill>
                <a:effectLst/>
                <a:latin typeface="charter"/>
              </a:rPr>
              <a:t>	</a:t>
            </a:r>
            <a:r>
              <a:rPr lang="en-US" sz="2000" b="0" i="0" dirty="0">
                <a:solidFill>
                  <a:srgbClr val="292929"/>
                </a:solidFill>
                <a:effectLst/>
                <a:latin typeface="charter"/>
              </a:rPr>
              <a:t>     Here we suppose to predict rating of a restaurant, so it is basically a </a:t>
            </a:r>
            <a:r>
              <a:rPr lang="en-US" sz="2000" b="1" i="0" dirty="0">
                <a:solidFill>
                  <a:srgbClr val="292929"/>
                </a:solidFill>
                <a:effectLst/>
                <a:latin typeface="charter"/>
              </a:rPr>
              <a:t>Regression</a:t>
            </a:r>
            <a:r>
              <a:rPr lang="en-US" sz="2000" b="0" i="0" dirty="0">
                <a:solidFill>
                  <a:srgbClr val="292929"/>
                </a:solidFill>
                <a:effectLst/>
                <a:latin typeface="charter"/>
              </a:rPr>
              <a:t> problem.</a:t>
            </a:r>
          </a:p>
          <a:p>
            <a:pPr algn="l"/>
            <a:endParaRPr lang="en-US" sz="2000" dirty="0">
              <a:solidFill>
                <a:srgbClr val="292929"/>
              </a:solidFill>
              <a:latin typeface="sohne"/>
            </a:endParaRPr>
          </a:p>
          <a:p>
            <a:pPr algn="l"/>
            <a:r>
              <a:rPr lang="en-US" sz="2800" b="1" i="0" dirty="0">
                <a:solidFill>
                  <a:srgbClr val="292929"/>
                </a:solidFill>
                <a:effectLst/>
                <a:latin typeface="sohne"/>
              </a:rPr>
              <a:t>Performance Metric</a:t>
            </a:r>
          </a:p>
          <a:p>
            <a:pPr algn="l"/>
            <a:r>
              <a:rPr lang="en-US" b="0" i="0" dirty="0">
                <a:solidFill>
                  <a:srgbClr val="292929"/>
                </a:solidFill>
                <a:effectLst/>
                <a:latin typeface="charter"/>
              </a:rPr>
              <a:t>     	    </a:t>
            </a:r>
            <a:r>
              <a:rPr lang="en-US" sz="2000" b="0" i="0" dirty="0">
                <a:solidFill>
                  <a:srgbClr val="292929"/>
                </a:solidFill>
                <a:effectLst/>
                <a:latin typeface="charter"/>
              </a:rPr>
              <a:t>We will try to reduce Mean Square Error </a:t>
            </a:r>
            <a:r>
              <a:rPr lang="en-US" sz="2000" b="0" i="0" dirty="0" err="1">
                <a:solidFill>
                  <a:srgbClr val="292929"/>
                </a:solidFill>
                <a:effectLst/>
                <a:latin typeface="charter"/>
              </a:rPr>
              <a:t>i</a:t>
            </a:r>
            <a:r>
              <a:rPr lang="en-US" sz="2000" dirty="0" err="1">
                <a:solidFill>
                  <a:srgbClr val="292929"/>
                </a:solidFill>
                <a:latin typeface="charter"/>
              </a:rPr>
              <a:t>.</a:t>
            </a:r>
            <a:r>
              <a:rPr lang="en-US" sz="2000" b="0" i="0" dirty="0" err="1">
                <a:solidFill>
                  <a:srgbClr val="292929"/>
                </a:solidFill>
                <a:effectLst/>
                <a:latin typeface="charter"/>
              </a:rPr>
              <a:t>e</a:t>
            </a:r>
            <a:r>
              <a:rPr lang="en-US" sz="2000" b="0" i="0" dirty="0">
                <a:solidFill>
                  <a:srgbClr val="292929"/>
                </a:solidFill>
                <a:effectLst/>
                <a:latin typeface="charter"/>
              </a:rPr>
              <a:t> </a:t>
            </a:r>
            <a:r>
              <a:rPr lang="en-US" sz="2000" b="1" i="0" dirty="0">
                <a:solidFill>
                  <a:srgbClr val="292929"/>
                </a:solidFill>
                <a:effectLst/>
                <a:latin typeface="charter"/>
              </a:rPr>
              <a:t>MSE</a:t>
            </a:r>
            <a:r>
              <a:rPr lang="en-US" sz="2000" b="0" i="0" dirty="0">
                <a:solidFill>
                  <a:srgbClr val="292929"/>
                </a:solidFill>
                <a:effectLst/>
                <a:latin typeface="charter"/>
              </a:rPr>
              <a:t> as minimum as possible. So it is a </a:t>
            </a:r>
            <a:r>
              <a:rPr lang="en-US" sz="2000" b="1" i="0" dirty="0">
                <a:solidFill>
                  <a:srgbClr val="292929"/>
                </a:solidFill>
                <a:effectLst/>
                <a:latin typeface="charter"/>
              </a:rPr>
              <a:t>Regression</a:t>
            </a:r>
            <a:r>
              <a:rPr lang="en-US" sz="2000" b="0" i="0" dirty="0">
                <a:solidFill>
                  <a:srgbClr val="292929"/>
                </a:solidFill>
                <a:effectLst/>
                <a:latin typeface="charter"/>
              </a:rPr>
              <a:t> problem reducing </a:t>
            </a:r>
            <a:r>
              <a:rPr lang="en-US" sz="2000" b="1" i="0" dirty="0">
                <a:solidFill>
                  <a:srgbClr val="292929"/>
                </a:solidFill>
                <a:effectLst/>
                <a:latin typeface="charter"/>
              </a:rPr>
              <a:t>MSE</a:t>
            </a:r>
            <a:r>
              <a:rPr lang="en-US" sz="2000" b="0" i="0" dirty="0">
                <a:solidFill>
                  <a:srgbClr val="292929"/>
                </a:solidFill>
                <a:effectLst/>
                <a:latin typeface="charter"/>
              </a:rPr>
              <a:t>.</a:t>
            </a:r>
            <a:br>
              <a:rPr lang="en-US" sz="2000" b="0" i="0" dirty="0">
                <a:solidFill>
                  <a:srgbClr val="292929"/>
                </a:solidFill>
                <a:effectLst/>
                <a:latin typeface="charter"/>
              </a:rPr>
            </a:br>
            <a:r>
              <a:rPr lang="en-US" sz="2000" dirty="0">
                <a:solidFill>
                  <a:srgbClr val="292929"/>
                </a:solidFill>
                <a:latin typeface="charter"/>
              </a:rPr>
              <a:t>-</a:t>
            </a:r>
            <a:r>
              <a:rPr lang="en-US" sz="2000" b="0" i="0" dirty="0">
                <a:solidFill>
                  <a:srgbClr val="292929"/>
                </a:solidFill>
                <a:effectLst/>
                <a:latin typeface="charter"/>
              </a:rPr>
              <a:t>Ideal MSE is 0.</a:t>
            </a:r>
          </a:p>
          <a:p>
            <a:endParaRPr lang="en-US" dirty="0"/>
          </a:p>
        </p:txBody>
      </p:sp>
    </p:spTree>
    <p:extLst>
      <p:ext uri="{BB962C8B-B14F-4D97-AF65-F5344CB8AC3E}">
        <p14:creationId xmlns:p14="http://schemas.microsoft.com/office/powerpoint/2010/main" xmlns="" val="450920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7A4CFC4F-CDC9-4386-B494-818F2FA07935}"/>
              </a:ext>
            </a:extLst>
          </p:cNvPr>
          <p:cNvSpPr txBox="1"/>
          <p:nvPr/>
        </p:nvSpPr>
        <p:spPr>
          <a:xfrm>
            <a:off x="545911" y="0"/>
            <a:ext cx="10754436" cy="6924973"/>
          </a:xfrm>
          <a:prstGeom prst="rect">
            <a:avLst/>
          </a:prstGeom>
          <a:noFill/>
        </p:spPr>
        <p:txBody>
          <a:bodyPr wrap="square" rtlCol="0">
            <a:spAutoFit/>
          </a:bodyPr>
          <a:lstStyle/>
          <a:p>
            <a:endParaRPr lang="en-US" dirty="0"/>
          </a:p>
          <a:p>
            <a:endParaRPr lang="en-US" dirty="0"/>
          </a:p>
          <a:p>
            <a:r>
              <a:rPr lang="en-US" dirty="0"/>
              <a:t>STEPS:</a:t>
            </a:r>
          </a:p>
          <a:p>
            <a:endParaRPr lang="en-US" dirty="0"/>
          </a:p>
          <a:p>
            <a:pPr marL="342900" indent="-342900">
              <a:buAutoNum type="arabicPeriod"/>
            </a:pPr>
            <a:r>
              <a:rPr lang="en-US" dirty="0"/>
              <a:t>STRATEGY: Fixing the problem with accurate solution</a:t>
            </a:r>
          </a:p>
          <a:p>
            <a:pPr marL="342900" indent="-342900">
              <a:buAutoNum type="arabicPeriod"/>
            </a:pPr>
            <a:r>
              <a:rPr lang="en-US" dirty="0"/>
              <a:t>Dataset preparation and preparation and preprocessing</a:t>
            </a:r>
          </a:p>
          <a:p>
            <a:r>
              <a:rPr lang="en-US" dirty="0"/>
              <a:t>        Data collection</a:t>
            </a:r>
          </a:p>
          <a:p>
            <a:r>
              <a:rPr lang="en-US" dirty="0"/>
              <a:t>        Data visualization</a:t>
            </a:r>
          </a:p>
          <a:p>
            <a:r>
              <a:rPr lang="en-US" dirty="0"/>
              <a:t>        Data cleaning</a:t>
            </a:r>
          </a:p>
          <a:p>
            <a:r>
              <a:rPr lang="en-US" dirty="0"/>
              <a:t>        Data preprocessing</a:t>
            </a:r>
          </a:p>
          <a:p>
            <a:r>
              <a:rPr lang="en-US" dirty="0"/>
              <a:t>        Data transformation</a:t>
            </a:r>
          </a:p>
          <a:p>
            <a:r>
              <a:rPr lang="en-US" dirty="0"/>
              <a:t>3. Dataset splitting</a:t>
            </a:r>
          </a:p>
          <a:p>
            <a:r>
              <a:rPr lang="en-US" dirty="0"/>
              <a:t>4. Modelling</a:t>
            </a:r>
          </a:p>
          <a:p>
            <a:r>
              <a:rPr lang="en-US" dirty="0"/>
              <a:t>5. Model deployment </a:t>
            </a:r>
          </a:p>
          <a:p>
            <a:endParaRPr lang="en-US" dirty="0"/>
          </a:p>
          <a:p>
            <a:pPr algn="l"/>
            <a:endParaRPr lang="en-US" b="0" i="0" dirty="0">
              <a:solidFill>
                <a:srgbClr val="000000"/>
              </a:solidFill>
              <a:effectLst/>
              <a:latin typeface="Open Sans" panose="020B0604020202020204" pitchFamily="34" charset="0"/>
            </a:endParaRPr>
          </a:p>
          <a:p>
            <a:pPr algn="l"/>
            <a:endParaRPr lang="en-US" baseline="-25000" dirty="0">
              <a:solidFill>
                <a:srgbClr val="000000"/>
              </a:solidFill>
              <a:latin typeface="Proxima Nova"/>
            </a:endParaRPr>
          </a:p>
          <a:p>
            <a:pPr algn="l"/>
            <a:endParaRPr lang="en-US" b="0" i="0" dirty="0">
              <a:solidFill>
                <a:srgbClr val="000000"/>
              </a:solidFill>
              <a:effectLst/>
              <a:latin typeface="Proxima Nova"/>
            </a:endParaRPr>
          </a:p>
          <a:p>
            <a:pPr algn="l"/>
            <a:endParaRPr lang="en-US" dirty="0">
              <a:solidFill>
                <a:srgbClr val="000000"/>
              </a:solidFill>
              <a:latin typeface="Proxima Nova"/>
            </a:endParaRPr>
          </a:p>
          <a:p>
            <a:pPr algn="l"/>
            <a:endParaRPr lang="en-US" b="0" i="0" dirty="0">
              <a:solidFill>
                <a:srgbClr val="000000"/>
              </a:solidFill>
              <a:effectLst/>
              <a:latin typeface="Proxima Nova"/>
            </a:endParaRPr>
          </a:p>
          <a:p>
            <a:pPr algn="l"/>
            <a:endParaRPr lang="en-US" dirty="0">
              <a:solidFill>
                <a:srgbClr val="000000"/>
              </a:solidFill>
              <a:latin typeface="Proxima Nova"/>
            </a:endParaRPr>
          </a:p>
          <a:p>
            <a:pPr algn="l"/>
            <a:endParaRPr lang="en-US" b="0" i="0" dirty="0">
              <a:solidFill>
                <a:srgbClr val="000000"/>
              </a:solidFill>
              <a:effectLst/>
              <a:latin typeface="Open Sans" panose="020B0604020202020204" pitchFamily="34" charset="0"/>
            </a:endParaRPr>
          </a:p>
          <a:p>
            <a:pPr algn="l">
              <a:buFont typeface="Arial" panose="020B0604020202020204" pitchFamily="34" charset="0"/>
              <a:buChar char="•"/>
            </a:pPr>
            <a:endParaRPr lang="en-US" b="0" i="0" dirty="0">
              <a:solidFill>
                <a:srgbClr val="000000"/>
              </a:solidFill>
              <a:effectLst/>
              <a:latin typeface="Open Sans" panose="020B0604020202020204" pitchFamily="34" charset="0"/>
            </a:endParaRPr>
          </a:p>
          <a:p>
            <a:endParaRPr lang="en-US" dirty="0"/>
          </a:p>
          <a:p>
            <a:endParaRPr lang="en-US" dirty="0"/>
          </a:p>
        </p:txBody>
      </p:sp>
      <p:pic>
        <p:nvPicPr>
          <p:cNvPr id="6" name="Picture 5">
            <a:extLst>
              <a:ext uri="{FF2B5EF4-FFF2-40B4-BE49-F238E27FC236}">
                <a16:creationId xmlns:a16="http://schemas.microsoft.com/office/drawing/2014/main" xmlns="" id="{93AB27EC-5FFD-4E0E-ADB8-4A4DA3CF748B}"/>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096000" y="2629468"/>
            <a:ext cx="4695825" cy="3810000"/>
          </a:xfrm>
          <a:prstGeom prst="rect">
            <a:avLst/>
          </a:prstGeom>
        </p:spPr>
      </p:pic>
    </p:spTree>
    <p:extLst>
      <p:ext uri="{BB962C8B-B14F-4D97-AF65-F5344CB8AC3E}">
        <p14:creationId xmlns:p14="http://schemas.microsoft.com/office/powerpoint/2010/main" xmlns="" val="16444846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CB92349-042F-41E8-B742-419EFB2FE094}"/>
              </a:ext>
            </a:extLst>
          </p:cNvPr>
          <p:cNvSpPr txBox="1"/>
          <p:nvPr/>
        </p:nvSpPr>
        <p:spPr>
          <a:xfrm>
            <a:off x="5643349" y="2975212"/>
            <a:ext cx="914400" cy="914400"/>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xmlns="" id="{061A8841-0071-419F-ACF9-75EEAE04B025}"/>
              </a:ext>
            </a:extLst>
          </p:cNvPr>
          <p:cNvSpPr txBox="1"/>
          <p:nvPr/>
        </p:nvSpPr>
        <p:spPr>
          <a:xfrm>
            <a:off x="279779" y="394692"/>
            <a:ext cx="10727140" cy="7602081"/>
          </a:xfrm>
          <a:prstGeom prst="rect">
            <a:avLst/>
          </a:prstGeom>
          <a:noFill/>
        </p:spPr>
        <p:txBody>
          <a:bodyPr wrap="square" rtlCol="0">
            <a:spAutoFit/>
          </a:bodyPr>
          <a:lstStyle/>
          <a:p>
            <a:r>
              <a:rPr lang="en-US" sz="2800" b="1" dirty="0">
                <a:solidFill>
                  <a:schemeClr val="bg1"/>
                </a:solidFill>
              </a:rPr>
              <a:t>Data visualization</a:t>
            </a:r>
            <a:r>
              <a:rPr lang="en-US" sz="2400" b="1" dirty="0">
                <a:solidFill>
                  <a:schemeClr val="bg1"/>
                </a:solidFill>
              </a:rPr>
              <a:t>:</a:t>
            </a:r>
          </a:p>
          <a:p>
            <a:pPr marL="285750" indent="-285750">
              <a:buFont typeface="Arial" panose="020B0604020202020204" pitchFamily="34" charset="0"/>
              <a:buChar char="•"/>
            </a:pPr>
            <a:r>
              <a:rPr lang="en-US" b="0" i="0" dirty="0">
                <a:solidFill>
                  <a:srgbClr val="292929"/>
                </a:solidFill>
                <a:effectLst/>
                <a:latin typeface="charter"/>
              </a:rPr>
              <a:t>Every machine learning problem solving starts with EDA.</a:t>
            </a:r>
            <a:endParaRPr lang="en-US" dirty="0">
              <a:solidFill>
                <a:srgbClr val="292929"/>
              </a:solidFill>
              <a:latin typeface="charter"/>
            </a:endParaRPr>
          </a:p>
          <a:p>
            <a:pPr marL="285750" indent="-285750">
              <a:buFont typeface="Arial" panose="020B0604020202020204" pitchFamily="34" charset="0"/>
              <a:buChar char="•"/>
            </a:pPr>
            <a:r>
              <a:rPr lang="en-US" b="0" i="0" dirty="0">
                <a:solidFill>
                  <a:srgbClr val="292929"/>
                </a:solidFill>
                <a:effectLst/>
                <a:latin typeface="charter"/>
              </a:rPr>
              <a:t>It is probably one of the most important part of a machine learning project</a:t>
            </a:r>
          </a:p>
          <a:p>
            <a:pPr marL="285750" indent="-285750">
              <a:buFont typeface="Arial" panose="020B0604020202020204" pitchFamily="34" charset="0"/>
              <a:buChar char="•"/>
            </a:pPr>
            <a:r>
              <a:rPr lang="en-US" dirty="0">
                <a:solidFill>
                  <a:srgbClr val="292929"/>
                </a:solidFill>
                <a:latin typeface="charter"/>
              </a:rPr>
              <a:t>In this project also we have clearly visualized all the features.</a:t>
            </a:r>
          </a:p>
          <a:p>
            <a:endParaRPr lang="en-US" dirty="0">
              <a:solidFill>
                <a:srgbClr val="292929"/>
              </a:solidFill>
              <a:latin typeface="charter"/>
            </a:endParaRPr>
          </a:p>
          <a:p>
            <a:r>
              <a:rPr lang="en-US" sz="2800" b="1" dirty="0">
                <a:solidFill>
                  <a:srgbClr val="292929"/>
                </a:solidFill>
                <a:latin typeface="+mj-lt"/>
              </a:rPr>
              <a:t>Data cleaning</a:t>
            </a:r>
            <a:r>
              <a:rPr lang="en-US" sz="2800" b="1" dirty="0">
                <a:solidFill>
                  <a:srgbClr val="292929"/>
                </a:solidFill>
                <a:latin typeface="charter"/>
              </a:rPr>
              <a:t>:</a:t>
            </a:r>
          </a:p>
          <a:p>
            <a:pPr marL="285750" indent="-285750">
              <a:buFont typeface="Arial" panose="020B0604020202020204" pitchFamily="34" charset="0"/>
              <a:buChar char="•"/>
            </a:pPr>
            <a:r>
              <a:rPr lang="en-US" dirty="0">
                <a:solidFill>
                  <a:srgbClr val="292929"/>
                </a:solidFill>
                <a:latin typeface="charter"/>
              </a:rPr>
              <a:t> It is all about cleaning, removing, and removing null values, </a:t>
            </a:r>
            <a:r>
              <a:rPr lang="en-US" dirty="0" err="1">
                <a:solidFill>
                  <a:srgbClr val="292929"/>
                </a:solidFill>
                <a:latin typeface="charter"/>
              </a:rPr>
              <a:t>etc</a:t>
            </a:r>
            <a:r>
              <a:rPr lang="en-US" dirty="0">
                <a:solidFill>
                  <a:srgbClr val="292929"/>
                </a:solidFill>
                <a:latin typeface="charter"/>
              </a:rPr>
              <a:t>………</a:t>
            </a:r>
          </a:p>
          <a:p>
            <a:pPr marL="285750" indent="-285750">
              <a:buFont typeface="Arial" panose="020B0604020202020204" pitchFamily="34" charset="0"/>
              <a:buChar char="•"/>
            </a:pPr>
            <a:r>
              <a:rPr lang="en-US" dirty="0">
                <a:solidFill>
                  <a:srgbClr val="292929"/>
                </a:solidFill>
                <a:latin typeface="charter"/>
              </a:rPr>
              <a:t> This dataset contains null values as show below</a:t>
            </a:r>
          </a:p>
          <a:p>
            <a:pPr marL="285750" indent="-285750">
              <a:buFont typeface="Arial" panose="020B0604020202020204" pitchFamily="34" charset="0"/>
              <a:buChar char="•"/>
            </a:pPr>
            <a:r>
              <a:rPr lang="en-US" dirty="0">
                <a:solidFill>
                  <a:srgbClr val="292929"/>
                </a:solidFill>
                <a:latin typeface="charter"/>
              </a:rPr>
              <a:t> And those unwanted columns are removed as shown below.</a:t>
            </a:r>
          </a:p>
          <a:p>
            <a:endParaRPr lang="en-US" dirty="0">
              <a:solidFill>
                <a:srgbClr val="292929"/>
              </a:solidFill>
              <a:latin typeface="charter"/>
            </a:endParaRPr>
          </a:p>
          <a:p>
            <a:endParaRPr lang="en-US" dirty="0">
              <a:solidFill>
                <a:srgbClr val="292929"/>
              </a:solidFill>
              <a:latin typeface="charter"/>
            </a:endParaRPr>
          </a:p>
          <a:p>
            <a:r>
              <a:rPr lang="en-US" dirty="0">
                <a:solidFill>
                  <a:srgbClr val="292929"/>
                </a:solidFill>
                <a:latin typeface="charter"/>
              </a:rPr>
              <a:t> </a:t>
            </a:r>
          </a:p>
          <a:p>
            <a:endParaRPr lang="en-US" dirty="0">
              <a:solidFill>
                <a:srgbClr val="292929"/>
              </a:solidFill>
              <a:latin typeface="charter"/>
            </a:endParaRPr>
          </a:p>
          <a:p>
            <a:endParaRPr lang="en-US" dirty="0">
              <a:solidFill>
                <a:srgbClr val="292929"/>
              </a:solidFill>
              <a:latin typeface="charter"/>
            </a:endParaRPr>
          </a:p>
          <a:p>
            <a:endParaRPr lang="en-US" dirty="0">
              <a:solidFill>
                <a:srgbClr val="292929"/>
              </a:solidFill>
              <a:latin typeface="charter"/>
            </a:endParaRPr>
          </a:p>
          <a:p>
            <a:endParaRPr lang="en-US" b="0" i="0" dirty="0">
              <a:solidFill>
                <a:srgbClr val="292929"/>
              </a:solidFill>
              <a:effectLst/>
              <a:latin typeface="charter"/>
            </a:endParaRPr>
          </a:p>
          <a:p>
            <a:endParaRPr lang="en-US" b="0" i="0" dirty="0">
              <a:solidFill>
                <a:srgbClr val="292929"/>
              </a:solidFill>
              <a:effectLst/>
              <a:latin typeface="charter"/>
            </a:endParaRPr>
          </a:p>
          <a:p>
            <a:pPr marL="285750" indent="-285750">
              <a:buFont typeface="Arial" panose="020B0604020202020204" pitchFamily="34" charset="0"/>
              <a:buChar char="•"/>
            </a:pPr>
            <a:endParaRPr lang="en-US" b="0" i="0" dirty="0">
              <a:solidFill>
                <a:srgbClr val="292929"/>
              </a:solidFill>
              <a:effectLst/>
              <a:latin typeface="charter"/>
            </a:endParaRPr>
          </a:p>
          <a:p>
            <a:endParaRPr lang="en-US" dirty="0"/>
          </a:p>
          <a:p>
            <a:r>
              <a:rPr lang="en-US" dirty="0"/>
              <a:t>                   </a:t>
            </a:r>
          </a:p>
          <a:p>
            <a:endParaRPr lang="en-US" dirty="0"/>
          </a:p>
          <a:p>
            <a:endParaRPr lang="en-US" dirty="0"/>
          </a:p>
          <a:p>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xmlns="" id="{BD4A06FA-B164-4A21-8D1B-D85A87CBD8CD}"/>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3134" t="26474" r="67202" b="23365"/>
          <a:stretch/>
        </p:blipFill>
        <p:spPr>
          <a:xfrm>
            <a:off x="279779" y="3706460"/>
            <a:ext cx="3616658" cy="2756848"/>
          </a:xfrm>
          <a:prstGeom prst="rect">
            <a:avLst/>
          </a:prstGeom>
        </p:spPr>
      </p:pic>
      <p:pic>
        <p:nvPicPr>
          <p:cNvPr id="7" name="Picture 6">
            <a:extLst>
              <a:ext uri="{FF2B5EF4-FFF2-40B4-BE49-F238E27FC236}">
                <a16:creationId xmlns:a16="http://schemas.microsoft.com/office/drawing/2014/main" xmlns="" id="{2A5DF99E-42D7-4B1D-854F-90F7B81A6EDD}"/>
              </a:ext>
            </a:extLst>
          </p:cNvPr>
          <p:cNvPicPr>
            <a:picLocks noChangeAspect="1"/>
          </p:cNvPicPr>
          <p:nvPr/>
        </p:nvPicPr>
        <p:blipFill rotWithShape="1">
          <a:blip r:embed="rId3">
            <a:extLst>
              <a:ext uri="{28A0092B-C50C-407E-A947-70E740481C1C}">
                <a14:useLocalDpi xmlns:a14="http://schemas.microsoft.com/office/drawing/2010/main" xmlns="" val="0"/>
              </a:ext>
            </a:extLst>
          </a:blip>
          <a:srcRect l="3134" t="31832" r="43582" b="50000"/>
          <a:stretch/>
        </p:blipFill>
        <p:spPr>
          <a:xfrm>
            <a:off x="4203510" y="3706460"/>
            <a:ext cx="6496336" cy="1245358"/>
          </a:xfrm>
          <a:prstGeom prst="rect">
            <a:avLst/>
          </a:prstGeom>
        </p:spPr>
      </p:pic>
    </p:spTree>
    <p:extLst>
      <p:ext uri="{BB962C8B-B14F-4D97-AF65-F5344CB8AC3E}">
        <p14:creationId xmlns:p14="http://schemas.microsoft.com/office/powerpoint/2010/main" xmlns="" val="25073570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0DA9B4C-7B46-4CE7-8D9D-376996B105B1}"/>
              </a:ext>
            </a:extLst>
          </p:cNvPr>
          <p:cNvSpPr txBox="1"/>
          <p:nvPr/>
        </p:nvSpPr>
        <p:spPr>
          <a:xfrm>
            <a:off x="0" y="469220"/>
            <a:ext cx="12010030" cy="6432530"/>
          </a:xfrm>
          <a:prstGeom prst="rect">
            <a:avLst/>
          </a:prstGeom>
          <a:noFill/>
        </p:spPr>
        <p:txBody>
          <a:bodyPr wrap="square" rtlCol="0">
            <a:spAutoFit/>
          </a:bodyPr>
          <a:lstStyle/>
          <a:p>
            <a:r>
              <a:rPr lang="en-US" sz="3600" b="1" dirty="0">
                <a:solidFill>
                  <a:schemeClr val="bg1"/>
                </a:solidFill>
              </a:rPr>
              <a:t>DATA PREPROCESSING</a:t>
            </a:r>
          </a:p>
          <a:p>
            <a:r>
              <a:rPr lang="en-US" sz="3600" dirty="0"/>
              <a:t>           </a:t>
            </a:r>
          </a:p>
          <a:p>
            <a:endParaRPr lang="en-US" sz="3600" dirty="0"/>
          </a:p>
          <a:p>
            <a:endParaRPr lang="en-US" sz="3600" dirty="0"/>
          </a:p>
          <a:p>
            <a:endParaRPr lang="en-US" sz="3600" dirty="0"/>
          </a:p>
          <a:p>
            <a:endParaRPr lang="en-US" sz="3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r>
              <a:rPr lang="en-US" sz="1600" dirty="0"/>
              <a:t>.</a:t>
            </a:r>
          </a:p>
          <a:p>
            <a:endParaRPr lang="en-US" sz="1600" dirty="0"/>
          </a:p>
          <a:p>
            <a:endParaRPr lang="en-US" sz="3600" dirty="0"/>
          </a:p>
        </p:txBody>
      </p:sp>
      <p:pic>
        <p:nvPicPr>
          <p:cNvPr id="4" name="Picture 3">
            <a:extLst>
              <a:ext uri="{FF2B5EF4-FFF2-40B4-BE49-F238E27FC236}">
                <a16:creationId xmlns:a16="http://schemas.microsoft.com/office/drawing/2014/main" xmlns="" id="{D1A23930-4E37-4C14-B4AF-DD1C550A2279}"/>
              </a:ext>
            </a:extLst>
          </p:cNvPr>
          <p:cNvPicPr>
            <a:picLocks noChangeAspect="1"/>
          </p:cNvPicPr>
          <p:nvPr/>
        </p:nvPicPr>
        <p:blipFill rotWithShape="1">
          <a:blip r:embed="rId2">
            <a:extLst>
              <a:ext uri="{28A0092B-C50C-407E-A947-70E740481C1C}">
                <a14:useLocalDpi xmlns:a14="http://schemas.microsoft.com/office/drawing/2010/main" xmlns="" val="0"/>
              </a:ext>
            </a:extLst>
          </a:blip>
          <a:srcRect l="6828" t="35216" r="1269" b="29343"/>
          <a:stretch/>
        </p:blipFill>
        <p:spPr>
          <a:xfrm>
            <a:off x="0" y="1187356"/>
            <a:ext cx="11204813" cy="2330651"/>
          </a:xfrm>
          <a:prstGeom prst="rect">
            <a:avLst/>
          </a:prstGeom>
        </p:spPr>
      </p:pic>
      <p:sp>
        <p:nvSpPr>
          <p:cNvPr id="6" name="Rectangle 1">
            <a:extLst>
              <a:ext uri="{FF2B5EF4-FFF2-40B4-BE49-F238E27FC236}">
                <a16:creationId xmlns:a16="http://schemas.microsoft.com/office/drawing/2014/main" xmlns="" id="{063C12AB-107A-4FDE-9683-F586131CD834}"/>
              </a:ext>
            </a:extLst>
          </p:cNvPr>
          <p:cNvSpPr>
            <a:spLocks noChangeArrowheads="1"/>
          </p:cNvSpPr>
          <p:nvPr/>
        </p:nvSpPr>
        <p:spPr bwMode="auto">
          <a:xfrm>
            <a:off x="0" y="3518007"/>
            <a:ext cx="11041039" cy="3046988"/>
          </a:xfrm>
          <a:prstGeom prst="rect">
            <a:avLst/>
          </a:prstGeom>
          <a:solidFill>
            <a:srgbClr val="FFFFFF"/>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harter"/>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rgbClr val="292929"/>
                </a:solidFill>
                <a:effectLst/>
                <a:latin typeface="charter"/>
              </a:rPr>
              <a:t> -Remove Duplicate values</a:t>
            </a:r>
          </a:p>
          <a:p>
            <a:pPr marL="0" marR="0" lvl="0" indent="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rgbClr val="292929"/>
                </a:solidFill>
                <a:effectLst/>
                <a:latin typeface="charter"/>
              </a:rPr>
              <a:t>-Remove Null Values</a:t>
            </a:r>
            <a:endParaRPr kumimoji="0" lang="en-US" altLang="en-US" b="0" i="0" u="none" strike="noStrike" cap="none" normalizeH="0" baseline="0" dirty="0">
              <a:ln>
                <a:noFill/>
              </a:ln>
              <a:solidFill>
                <a:schemeClr val="tx1"/>
              </a:solidFill>
              <a:effectLst/>
              <a:latin typeface="charter"/>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rgbClr val="292929"/>
              </a:solidFill>
              <a:effectLst/>
              <a:latin typeface="charter"/>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292929"/>
                </a:solidFill>
                <a:latin typeface="charter"/>
              </a:rPr>
              <a:t>                </a:t>
            </a:r>
            <a:r>
              <a:rPr kumimoji="0" lang="en-US" altLang="en-US" b="0" i="0" u="none" strike="noStrike" cap="none" normalizeH="0" baseline="0" dirty="0">
                <a:ln>
                  <a:noFill/>
                </a:ln>
                <a:solidFill>
                  <a:srgbClr val="292929"/>
                </a:solidFill>
                <a:effectLst/>
                <a:latin typeface="charter"/>
              </a:rPr>
              <a:t>We observed that in ‘</a:t>
            </a:r>
            <a:r>
              <a:rPr kumimoji="0" lang="en-US" altLang="en-US" b="0" i="0" u="none" strike="noStrike" cap="none" normalizeH="0" baseline="0" dirty="0" err="1">
                <a:ln>
                  <a:noFill/>
                </a:ln>
                <a:solidFill>
                  <a:srgbClr val="292929"/>
                </a:solidFill>
                <a:effectLst/>
                <a:latin typeface="charter"/>
              </a:rPr>
              <a:t>dish_liked</a:t>
            </a:r>
            <a:r>
              <a:rPr kumimoji="0" lang="en-US" altLang="en-US" b="0" i="0" u="none" strike="noStrike" cap="none" normalizeH="0" baseline="0" dirty="0">
                <a:ln>
                  <a:noFill/>
                </a:ln>
                <a:solidFill>
                  <a:srgbClr val="292929"/>
                </a:solidFill>
                <a:effectLst/>
                <a:latin typeface="charter"/>
              </a:rPr>
              <a:t>’ 48.22% data is missing. Similarly in ‘Rate’ column, 10.22% data is missing. If   we directly throw all NULL data out, we have to ignore 48.22% of original data. Can we somehow fill the missing data? </a:t>
            </a:r>
            <a:endParaRPr lang="en-US" altLang="en-US" dirty="0">
              <a:solidFill>
                <a:srgbClr val="292929"/>
              </a:solidFill>
              <a:latin typeface="charter"/>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rgbClr val="292929"/>
              </a:solidFill>
              <a:effectLst/>
              <a:latin typeface="charter"/>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292929"/>
                </a:solidFill>
                <a:effectLst/>
                <a:latin typeface="charter"/>
              </a:rPr>
              <a:t> </a:t>
            </a:r>
            <a:r>
              <a:rPr kumimoji="0" lang="en-US" altLang="en-US" b="1" i="0" u="none" strike="noStrike" cap="none" normalizeH="0" baseline="0" dirty="0">
                <a:ln>
                  <a:noFill/>
                </a:ln>
                <a:solidFill>
                  <a:srgbClr val="292929"/>
                </a:solidFill>
                <a:effectLst/>
                <a:latin typeface="charter"/>
              </a:rPr>
              <a:t>we can have two approaches</a:t>
            </a:r>
            <a:r>
              <a:rPr kumimoji="0" lang="en-US" altLang="en-US" b="0" i="0" u="none" strike="noStrike" cap="none" normalizeH="0" baseline="0" dirty="0">
                <a:ln>
                  <a:noFill/>
                </a:ln>
                <a:solidFill>
                  <a:srgbClr val="292929"/>
                </a:solidFill>
                <a:effectLst/>
                <a:latin typeface="charter"/>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charter"/>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1" u="none" strike="noStrike" cap="none" normalizeH="0" baseline="0" dirty="0">
                <a:ln>
                  <a:noFill/>
                </a:ln>
                <a:solidFill>
                  <a:srgbClr val="292929"/>
                </a:solidFill>
                <a:effectLst/>
                <a:latin typeface="charter"/>
              </a:rPr>
              <a:t>1. Filling the missing values with appropriate values then operate.</a:t>
            </a:r>
            <a:br>
              <a:rPr kumimoji="0" lang="en-US" altLang="en-US" b="0" i="1" u="none" strike="noStrike" cap="none" normalizeH="0" baseline="0" dirty="0">
                <a:ln>
                  <a:noFill/>
                </a:ln>
                <a:solidFill>
                  <a:srgbClr val="292929"/>
                </a:solidFill>
                <a:effectLst/>
                <a:latin typeface="charter"/>
              </a:rPr>
            </a:br>
            <a:r>
              <a:rPr kumimoji="0" lang="en-US" altLang="en-US" b="0" i="1" u="none" strike="noStrike" cap="none" normalizeH="0" baseline="0" dirty="0">
                <a:ln>
                  <a:noFill/>
                </a:ln>
                <a:solidFill>
                  <a:srgbClr val="292929"/>
                </a:solidFill>
                <a:effectLst/>
                <a:latin typeface="charter"/>
              </a:rPr>
              <a:t>2. Throw all null values and then operate.</a:t>
            </a:r>
            <a:endParaRPr kumimoji="0" lang="en-US" altLang="en-US" b="0" i="0" u="none" strike="noStrike" cap="none" normalizeH="0" baseline="0" dirty="0">
              <a:ln>
                <a:noFill/>
              </a:ln>
              <a:solidFill>
                <a:schemeClr val="tx1"/>
              </a:solidFill>
              <a:effectLst/>
              <a:latin typeface="charter"/>
            </a:endParaRPr>
          </a:p>
        </p:txBody>
      </p:sp>
    </p:spTree>
    <p:extLst>
      <p:ext uri="{BB962C8B-B14F-4D97-AF65-F5344CB8AC3E}">
        <p14:creationId xmlns:p14="http://schemas.microsoft.com/office/powerpoint/2010/main" xmlns="" val="29597349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3D234E9D-B00A-42F5-8687-38BE6A0FBC1B}"/>
              </a:ext>
            </a:extLst>
          </p:cNvPr>
          <p:cNvSpPr txBox="1"/>
          <p:nvPr/>
        </p:nvSpPr>
        <p:spPr>
          <a:xfrm>
            <a:off x="150125" y="286603"/>
            <a:ext cx="10467833" cy="5663089"/>
          </a:xfrm>
          <a:prstGeom prst="rect">
            <a:avLst/>
          </a:prstGeom>
          <a:noFill/>
        </p:spPr>
        <p:txBody>
          <a:bodyPr wrap="square" rtlCol="0">
            <a:spAutoFit/>
          </a:bodyPr>
          <a:lstStyle/>
          <a:p>
            <a:pPr algn="l"/>
            <a:endParaRPr lang="en-US" sz="3200" b="1" dirty="0">
              <a:solidFill>
                <a:srgbClr val="292929"/>
              </a:solidFill>
              <a:latin typeface="charter"/>
            </a:endParaRPr>
          </a:p>
          <a:p>
            <a:pPr algn="l"/>
            <a:r>
              <a:rPr lang="en-US" sz="3200" b="1" dirty="0">
                <a:solidFill>
                  <a:srgbClr val="292929"/>
                </a:solidFill>
                <a:latin typeface="charter"/>
              </a:rPr>
              <a:t>SPLIT DATA</a:t>
            </a:r>
            <a:endParaRPr lang="en-US" sz="3200" b="1" i="0" dirty="0">
              <a:solidFill>
                <a:srgbClr val="292929"/>
              </a:solidFill>
              <a:effectLst/>
              <a:latin typeface="charter"/>
            </a:endParaRPr>
          </a:p>
          <a:p>
            <a:pPr algn="l"/>
            <a:r>
              <a:rPr lang="en-US" dirty="0">
                <a:solidFill>
                  <a:srgbClr val="292929"/>
                </a:solidFill>
                <a:latin typeface="charter"/>
              </a:rPr>
              <a:t>		</a:t>
            </a:r>
            <a:r>
              <a:rPr lang="en-US" b="0" i="0" dirty="0">
                <a:solidFill>
                  <a:srgbClr val="292929"/>
                </a:solidFill>
                <a:effectLst/>
                <a:latin typeface="charter"/>
              </a:rPr>
              <a:t>Always remain we should first split data then apply featurization, to avoid data leakage problems. Divide data into Train, Test part.</a:t>
            </a:r>
          </a:p>
          <a:p>
            <a:pPr algn="l"/>
            <a:endParaRPr lang="en-US" dirty="0">
              <a:solidFill>
                <a:srgbClr val="292929"/>
              </a:solidFill>
              <a:latin typeface="charter"/>
            </a:endParaRPr>
          </a:p>
          <a:p>
            <a:pPr algn="l"/>
            <a:endParaRPr lang="en-US" sz="3200" b="1" i="0" dirty="0">
              <a:solidFill>
                <a:srgbClr val="292929"/>
              </a:solidFill>
              <a:effectLst/>
              <a:latin typeface="charter"/>
            </a:endParaRPr>
          </a:p>
          <a:p>
            <a:pPr algn="l"/>
            <a:r>
              <a:rPr lang="en-US" sz="3200" b="1" i="0" dirty="0">
                <a:solidFill>
                  <a:srgbClr val="292929"/>
                </a:solidFill>
                <a:effectLst/>
                <a:latin typeface="charter"/>
              </a:rPr>
              <a:t>DATA FEATURIZATION</a:t>
            </a:r>
          </a:p>
          <a:p>
            <a:pPr algn="l"/>
            <a:r>
              <a:rPr lang="en-US" b="0" i="0" dirty="0">
                <a:solidFill>
                  <a:srgbClr val="292929"/>
                </a:solidFill>
                <a:effectLst/>
                <a:latin typeface="charter"/>
              </a:rPr>
              <a:t>                   We will convert all online_order’, ‘</a:t>
            </a:r>
            <a:r>
              <a:rPr lang="en-US" b="0" i="0" dirty="0" err="1">
                <a:solidFill>
                  <a:srgbClr val="292929"/>
                </a:solidFill>
                <a:effectLst/>
                <a:latin typeface="charter"/>
              </a:rPr>
              <a:t>book_table</a:t>
            </a:r>
            <a:r>
              <a:rPr lang="en-US" b="0" i="0" dirty="0">
                <a:solidFill>
                  <a:srgbClr val="292929"/>
                </a:solidFill>
                <a:effectLst/>
                <a:latin typeface="charter"/>
              </a:rPr>
              <a:t>’, ‘location’, ‘rest-type’ and ‘cuisines’ features into Categorical features. Then we will use </a:t>
            </a:r>
            <a:r>
              <a:rPr lang="en-US" b="1" i="0" dirty="0">
                <a:solidFill>
                  <a:srgbClr val="292929"/>
                </a:solidFill>
                <a:effectLst/>
                <a:latin typeface="charter"/>
              </a:rPr>
              <a:t>one-hot encoding</a:t>
            </a:r>
            <a:r>
              <a:rPr lang="en-US" b="0" i="0" dirty="0">
                <a:solidFill>
                  <a:srgbClr val="292929"/>
                </a:solidFill>
                <a:effectLst/>
                <a:latin typeface="charter"/>
              </a:rPr>
              <a:t> technique for featurization.</a:t>
            </a:r>
          </a:p>
          <a:p>
            <a:pPr algn="l"/>
            <a:endParaRPr lang="en-US" dirty="0">
              <a:solidFill>
                <a:srgbClr val="292929"/>
              </a:solidFill>
              <a:latin typeface="charter"/>
            </a:endParaRPr>
          </a:p>
          <a:p>
            <a:pPr algn="l"/>
            <a:endParaRPr lang="en-US" b="0" i="0" dirty="0">
              <a:solidFill>
                <a:srgbClr val="292929"/>
              </a:solidFill>
              <a:effectLst/>
              <a:latin typeface="charter"/>
            </a:endParaRPr>
          </a:p>
          <a:p>
            <a:pPr algn="l"/>
            <a:endParaRPr lang="en-US" dirty="0">
              <a:solidFill>
                <a:srgbClr val="292929"/>
              </a:solidFill>
              <a:latin typeface="charter"/>
            </a:endParaRPr>
          </a:p>
          <a:p>
            <a:pPr algn="l"/>
            <a:endParaRPr lang="en-US" b="0" i="0" dirty="0">
              <a:solidFill>
                <a:srgbClr val="292929"/>
              </a:solidFill>
              <a:effectLst/>
              <a:latin typeface="charter"/>
            </a:endParaRPr>
          </a:p>
          <a:p>
            <a:pPr algn="l"/>
            <a:endParaRPr lang="en-US" dirty="0">
              <a:solidFill>
                <a:srgbClr val="292929"/>
              </a:solidFill>
              <a:latin typeface="charter"/>
            </a:endParaRPr>
          </a:p>
          <a:p>
            <a:pPr algn="l"/>
            <a:endParaRPr lang="en-US" b="0" i="0" dirty="0">
              <a:solidFill>
                <a:srgbClr val="292929"/>
              </a:solidFill>
              <a:effectLst/>
              <a:latin typeface="charter"/>
            </a:endParaRPr>
          </a:p>
          <a:p>
            <a:pPr algn="l"/>
            <a:endParaRPr lang="en-US" b="0" i="0" dirty="0">
              <a:solidFill>
                <a:srgbClr val="292929"/>
              </a:solidFill>
              <a:effectLst/>
              <a:latin typeface="charter"/>
            </a:endParaRPr>
          </a:p>
          <a:p>
            <a:endParaRPr lang="en-US" dirty="0"/>
          </a:p>
        </p:txBody>
      </p:sp>
      <p:pic>
        <p:nvPicPr>
          <p:cNvPr id="6" name="Picture 5">
            <a:extLst>
              <a:ext uri="{FF2B5EF4-FFF2-40B4-BE49-F238E27FC236}">
                <a16:creationId xmlns:a16="http://schemas.microsoft.com/office/drawing/2014/main" xmlns="" id="{7A04DD06-B30D-455D-B408-02158B67847B}"/>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120806" y="3814762"/>
            <a:ext cx="6667500" cy="2886075"/>
          </a:xfrm>
          <a:prstGeom prst="rect">
            <a:avLst/>
          </a:prstGeom>
        </p:spPr>
      </p:pic>
    </p:spTree>
    <p:extLst>
      <p:ext uri="{BB962C8B-B14F-4D97-AF65-F5344CB8AC3E}">
        <p14:creationId xmlns:p14="http://schemas.microsoft.com/office/powerpoint/2010/main" xmlns="" val="987854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276C1CBB-D533-4BBB-BFD2-8497E8681715}"/>
              </a:ext>
            </a:extLst>
          </p:cNvPr>
          <p:cNvSpPr txBox="1"/>
          <p:nvPr/>
        </p:nvSpPr>
        <p:spPr>
          <a:xfrm>
            <a:off x="150126" y="382137"/>
            <a:ext cx="10904561" cy="11449288"/>
          </a:xfrm>
          <a:prstGeom prst="rect">
            <a:avLst/>
          </a:prstGeom>
          <a:noFill/>
        </p:spPr>
        <p:txBody>
          <a:bodyPr wrap="square" rtlCol="0">
            <a:spAutoFit/>
          </a:bodyPr>
          <a:lstStyle/>
          <a:p>
            <a:r>
              <a:rPr lang="en-US" sz="4000" dirty="0">
                <a:latin typeface="charter"/>
              </a:rPr>
              <a:t> </a:t>
            </a:r>
            <a:r>
              <a:rPr lang="en-US" sz="3200" b="1" dirty="0">
                <a:solidFill>
                  <a:schemeClr val="bg1"/>
                </a:solidFill>
                <a:latin typeface="charter"/>
              </a:rPr>
              <a:t>MODEL</a:t>
            </a:r>
          </a:p>
          <a:p>
            <a:pPr algn="l"/>
            <a:r>
              <a:rPr lang="en-US" sz="3200" dirty="0">
                <a:latin typeface="charter"/>
              </a:rPr>
              <a:t>             </a:t>
            </a:r>
            <a:r>
              <a:rPr lang="en-US" b="0" i="0" dirty="0">
                <a:solidFill>
                  <a:srgbClr val="292929"/>
                </a:solidFill>
                <a:effectLst/>
                <a:latin typeface="charter"/>
              </a:rPr>
              <a:t> we understand the data as well we visualize the data, now the actual machine learning part starts from here.</a:t>
            </a:r>
          </a:p>
          <a:p>
            <a:pPr algn="l"/>
            <a:endParaRPr lang="en-US" b="0" i="0" dirty="0">
              <a:solidFill>
                <a:srgbClr val="292929"/>
              </a:solidFill>
              <a:effectLst/>
              <a:latin typeface="charter"/>
            </a:endParaRPr>
          </a:p>
          <a:p>
            <a:pPr algn="l"/>
            <a:r>
              <a:rPr lang="en-US" b="0" i="0" dirty="0">
                <a:solidFill>
                  <a:srgbClr val="292929"/>
                </a:solidFill>
                <a:effectLst/>
                <a:latin typeface="charter"/>
              </a:rPr>
              <a:t>-After deep-diving into we can clearly say that ‘online_order’, ‘book_table’, ‘vote’, ‘location’, ‘rest-type’, ‘cuisines’ and ‘average_cost’ are important columns rest, we can drop other columns. </a:t>
            </a:r>
          </a:p>
          <a:p>
            <a:pPr algn="l"/>
            <a:endParaRPr lang="en-US" dirty="0">
              <a:solidFill>
                <a:srgbClr val="292929"/>
              </a:solidFill>
              <a:latin typeface="charter"/>
            </a:endParaRPr>
          </a:p>
          <a:p>
            <a:pPr algn="l"/>
            <a:r>
              <a:rPr lang="en-US" b="0" i="0" dirty="0">
                <a:solidFill>
                  <a:srgbClr val="292929"/>
                </a:solidFill>
                <a:effectLst/>
                <a:latin typeface="charter"/>
              </a:rPr>
              <a:t>-‘</a:t>
            </a:r>
            <a:r>
              <a:rPr lang="en-US" b="1" i="0" dirty="0">
                <a:solidFill>
                  <a:srgbClr val="292929"/>
                </a:solidFill>
                <a:effectLst/>
                <a:latin typeface="charter"/>
              </a:rPr>
              <a:t>Rate</a:t>
            </a:r>
            <a:r>
              <a:rPr lang="en-US" b="0" i="0" dirty="0">
                <a:solidFill>
                  <a:srgbClr val="292929"/>
                </a:solidFill>
                <a:effectLst/>
                <a:latin typeface="charter"/>
              </a:rPr>
              <a:t>’ is output column </a:t>
            </a:r>
          </a:p>
          <a:p>
            <a:pPr algn="l"/>
            <a:endParaRPr lang="en-US" dirty="0">
              <a:solidFill>
                <a:srgbClr val="292929"/>
              </a:solidFill>
              <a:latin typeface="charter"/>
            </a:endParaRPr>
          </a:p>
          <a:p>
            <a:r>
              <a:rPr lang="en-US" dirty="0">
                <a:solidFill>
                  <a:srgbClr val="292929"/>
                </a:solidFill>
                <a:latin typeface="charter"/>
              </a:rPr>
              <a:t>-First featurized  review column with BOW, TFIDF, W2V and concatenated these other features and trained all the models with default parameters, the result was not so good.</a:t>
            </a:r>
          </a:p>
          <a:p>
            <a:endParaRPr lang="en-IN" dirty="0">
              <a:solidFill>
                <a:srgbClr val="292929"/>
              </a:solidFill>
              <a:latin typeface="charter"/>
            </a:endParaRPr>
          </a:p>
          <a:p>
            <a:pPr>
              <a:buFontTx/>
              <a:buChar char="-"/>
            </a:pPr>
            <a:r>
              <a:rPr lang="en-IN" dirty="0">
                <a:solidFill>
                  <a:srgbClr val="292929"/>
                </a:solidFill>
                <a:latin typeface="charter"/>
              </a:rPr>
              <a:t>Second considered only review column and featurized with BOW,TFIDF,W2V and trained all the models with each of these features.</a:t>
            </a:r>
          </a:p>
          <a:p>
            <a:pPr>
              <a:buFontTx/>
              <a:buChar char="-"/>
            </a:pPr>
            <a:endParaRPr lang="en-IN" dirty="0">
              <a:solidFill>
                <a:srgbClr val="292929"/>
              </a:solidFill>
              <a:latin typeface="charter"/>
            </a:endParaRPr>
          </a:p>
          <a:p>
            <a:pPr>
              <a:buFontTx/>
              <a:buChar char="-"/>
            </a:pPr>
            <a:r>
              <a:rPr lang="en-IN" dirty="0">
                <a:solidFill>
                  <a:srgbClr val="292929"/>
                </a:solidFill>
                <a:latin typeface="charter"/>
              </a:rPr>
              <a:t>Featurized with TFIDF and trained model.</a:t>
            </a:r>
          </a:p>
          <a:p>
            <a:pPr>
              <a:buFontTx/>
              <a:buChar char="-"/>
            </a:pPr>
            <a:endParaRPr lang="en-IN" dirty="0">
              <a:solidFill>
                <a:srgbClr val="292929"/>
              </a:solidFill>
              <a:latin typeface="charter"/>
            </a:endParaRPr>
          </a:p>
          <a:p>
            <a:pPr>
              <a:buFontTx/>
              <a:buChar char="-"/>
            </a:pPr>
            <a:r>
              <a:rPr lang="en-IN" dirty="0">
                <a:solidFill>
                  <a:srgbClr val="292929"/>
                </a:solidFill>
                <a:latin typeface="charter"/>
              </a:rPr>
              <a:t>Trained model with </a:t>
            </a:r>
            <a:r>
              <a:rPr lang="en-IN" dirty="0" err="1">
                <a:solidFill>
                  <a:srgbClr val="292929"/>
                </a:solidFill>
                <a:latin typeface="charter"/>
              </a:rPr>
              <a:t>RandomForest</a:t>
            </a:r>
            <a:r>
              <a:rPr lang="en-IN" dirty="0">
                <a:solidFill>
                  <a:srgbClr val="292929"/>
                </a:solidFill>
                <a:latin typeface="charter"/>
              </a:rPr>
              <a:t> </a:t>
            </a:r>
            <a:r>
              <a:rPr lang="en-IN" dirty="0" err="1">
                <a:solidFill>
                  <a:srgbClr val="292929"/>
                </a:solidFill>
                <a:latin typeface="charter"/>
              </a:rPr>
              <a:t>Regressor</a:t>
            </a:r>
            <a:r>
              <a:rPr lang="en-IN" dirty="0">
                <a:solidFill>
                  <a:srgbClr val="292929"/>
                </a:solidFill>
                <a:latin typeface="charter"/>
              </a:rPr>
              <a:t>  and received MSE values of 0.014 and R2 score of 92.0406 which is good result. Hence finalized this model for deployment.</a:t>
            </a:r>
          </a:p>
          <a:p>
            <a:endParaRPr lang="en-US" sz="4000" dirty="0">
              <a:latin typeface="charter"/>
            </a:endParaRPr>
          </a:p>
          <a:p>
            <a:endParaRPr lang="en-US" sz="4000" dirty="0">
              <a:latin typeface="charter"/>
            </a:endParaRPr>
          </a:p>
          <a:p>
            <a:endParaRPr lang="en-US" sz="4000" dirty="0">
              <a:latin typeface="charter"/>
            </a:endParaRPr>
          </a:p>
          <a:p>
            <a:endParaRPr lang="en-US" sz="4000" dirty="0">
              <a:latin typeface="charter"/>
            </a:endParaRPr>
          </a:p>
          <a:p>
            <a:endParaRPr lang="en-US" sz="4000" dirty="0">
              <a:latin typeface="charter"/>
            </a:endParaRPr>
          </a:p>
          <a:p>
            <a:endParaRPr lang="en-US" sz="4000" dirty="0">
              <a:latin typeface="charter"/>
            </a:endParaRPr>
          </a:p>
          <a:p>
            <a:endParaRPr lang="en-US" sz="4000" dirty="0">
              <a:latin typeface="charter"/>
            </a:endParaRPr>
          </a:p>
          <a:p>
            <a:endParaRPr lang="en-US" sz="4000" dirty="0">
              <a:latin typeface="charter"/>
            </a:endParaRPr>
          </a:p>
          <a:p>
            <a:endParaRPr lang="en-US" sz="4000" dirty="0">
              <a:latin typeface="charter"/>
            </a:endParaRPr>
          </a:p>
        </p:txBody>
      </p:sp>
    </p:spTree>
    <p:extLst>
      <p:ext uri="{BB962C8B-B14F-4D97-AF65-F5344CB8AC3E}">
        <p14:creationId xmlns:p14="http://schemas.microsoft.com/office/powerpoint/2010/main" xmlns="" val="2572179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E574F61D-55D4-442C-82A4-54369D39DFB2}"/>
              </a:ext>
            </a:extLst>
          </p:cNvPr>
          <p:cNvSpPr txBox="1"/>
          <p:nvPr/>
        </p:nvSpPr>
        <p:spPr>
          <a:xfrm>
            <a:off x="5638800" y="25748605"/>
            <a:ext cx="1052945" cy="24868346"/>
          </a:xfrm>
          <a:prstGeom prst="rect">
            <a:avLst/>
          </a:prstGeom>
          <a:noFill/>
        </p:spPr>
        <p:txBody>
          <a:bodyPr wrap="square" rtlCol="0">
            <a:spAutoFit/>
          </a:bodyPr>
          <a:lstStyle/>
          <a:p>
            <a:r>
              <a:rPr lang="en-US" dirty="0"/>
              <a:t>		</a:t>
            </a:r>
          </a:p>
          <a:p>
            <a:r>
              <a:rPr lang="en-US" dirty="0"/>
              <a:t>									</a:t>
            </a:r>
            <a:r>
              <a:rPr lang="en-US" sz="4000" dirty="0"/>
              <a:t>Q&amp;A</a:t>
            </a:r>
          </a:p>
          <a:p>
            <a:endParaRPr lang="en-US" dirty="0"/>
          </a:p>
          <a:p>
            <a:r>
              <a:rPr lang="en-US" dirty="0"/>
              <a:t>					Q1) What is the source of data?</a:t>
            </a:r>
          </a:p>
          <a:p>
            <a:r>
              <a:rPr lang="en-US" dirty="0"/>
              <a:t>						The data for training is taken from Kaggle.</a:t>
            </a:r>
          </a:p>
          <a:p>
            <a:endParaRPr lang="en-US" dirty="0"/>
          </a:p>
          <a:p>
            <a:r>
              <a:rPr lang="en-US" dirty="0"/>
              <a:t>					Q2) what was the type of data</a:t>
            </a:r>
          </a:p>
          <a:p>
            <a:r>
              <a:rPr lang="en-US" dirty="0"/>
              <a:t>						The data is combination of numerical and categorical values.</a:t>
            </a:r>
          </a:p>
          <a:p>
            <a:endParaRPr lang="en-US" dirty="0"/>
          </a:p>
          <a:p>
            <a:r>
              <a:rPr lang="en-US" dirty="0"/>
              <a:t>					Q3) what is the complete flow you followed in this project?</a:t>
            </a:r>
          </a:p>
          <a:p>
            <a:r>
              <a:rPr lang="en-US" dirty="0"/>
              <a:t>						Refer above slides for better understanding.</a:t>
            </a:r>
          </a:p>
          <a:p>
            <a:endParaRPr lang="en-US" dirty="0"/>
          </a:p>
          <a:p>
            <a:endParaRPr lang="en-US" dirty="0"/>
          </a:p>
          <a:p>
            <a:endParaRPr lang="en-US" dirty="0"/>
          </a:p>
        </p:txBody>
      </p:sp>
      <p:sp>
        <p:nvSpPr>
          <p:cNvPr id="4" name="TextBox 3">
            <a:extLst>
              <a:ext uri="{FF2B5EF4-FFF2-40B4-BE49-F238E27FC236}">
                <a16:creationId xmlns:a16="http://schemas.microsoft.com/office/drawing/2014/main" xmlns="" id="{6ADF86F6-1949-4BCE-9486-30B99A9F66A4}"/>
              </a:ext>
            </a:extLst>
          </p:cNvPr>
          <p:cNvSpPr txBox="1"/>
          <p:nvPr/>
        </p:nvSpPr>
        <p:spPr>
          <a:xfrm>
            <a:off x="473907" y="551737"/>
            <a:ext cx="10016836" cy="5416868"/>
          </a:xfrm>
          <a:prstGeom prst="rect">
            <a:avLst/>
          </a:prstGeom>
          <a:noFill/>
        </p:spPr>
        <p:txBody>
          <a:bodyPr wrap="square" rtlCol="0">
            <a:spAutoFit/>
          </a:bodyPr>
          <a:lstStyle/>
          <a:p>
            <a:r>
              <a:rPr lang="en-US" dirty="0"/>
              <a:t>		</a:t>
            </a:r>
          </a:p>
          <a:p>
            <a:r>
              <a:rPr lang="en-US" dirty="0"/>
              <a:t>									</a:t>
            </a:r>
            <a:r>
              <a:rPr lang="en-US" sz="4000" dirty="0"/>
              <a:t>Q&amp;A</a:t>
            </a:r>
          </a:p>
          <a:p>
            <a:endParaRPr lang="en-US" dirty="0"/>
          </a:p>
          <a:p>
            <a:r>
              <a:rPr lang="en-US" dirty="0"/>
              <a:t>					Q1) What is the source of data?</a:t>
            </a:r>
          </a:p>
          <a:p>
            <a:r>
              <a:rPr lang="en-US" dirty="0"/>
              <a:t>						The data for training is taken from Kaggle.</a:t>
            </a:r>
          </a:p>
          <a:p>
            <a:endParaRPr lang="en-US" dirty="0"/>
          </a:p>
          <a:p>
            <a:r>
              <a:rPr lang="en-US" dirty="0"/>
              <a:t>					Q2) what was the type of data</a:t>
            </a:r>
          </a:p>
          <a:p>
            <a:r>
              <a:rPr lang="en-US" dirty="0"/>
              <a:t>						The data is combination of numerical and </a:t>
            </a:r>
            <a:r>
              <a:rPr lang="en-US" dirty="0" smtClean="0"/>
              <a:t>categorical </a:t>
            </a:r>
            <a:r>
              <a:rPr lang="en-US" dirty="0"/>
              <a:t>values.</a:t>
            </a:r>
          </a:p>
          <a:p>
            <a:endParaRPr lang="en-US" dirty="0"/>
          </a:p>
          <a:p>
            <a:r>
              <a:rPr lang="en-US" dirty="0"/>
              <a:t>					</a:t>
            </a:r>
            <a:r>
              <a:rPr lang="en-US" dirty="0" smtClean="0"/>
              <a:t>Q</a:t>
            </a:r>
            <a:r>
              <a:rPr lang="en-US" dirty="0" smtClean="0"/>
              <a:t>3</a:t>
            </a:r>
            <a:r>
              <a:rPr lang="en-US" dirty="0" smtClean="0"/>
              <a:t>) what is the complete flow you followed in this project? </a:t>
            </a:r>
            <a:endParaRPr lang="en-US" dirty="0" smtClean="0"/>
          </a:p>
          <a:p>
            <a:r>
              <a:rPr lang="en-US" dirty="0" smtClean="0"/>
              <a:t>                                        Refer </a:t>
            </a:r>
            <a:r>
              <a:rPr lang="en-US" dirty="0" smtClean="0"/>
              <a:t>above </a:t>
            </a:r>
            <a:r>
              <a:rPr lang="en-US" dirty="0" smtClean="0"/>
              <a:t> slides </a:t>
            </a:r>
            <a:r>
              <a:rPr lang="en-US" dirty="0" smtClean="0"/>
              <a:t>for better understanding.</a:t>
            </a:r>
            <a:endParaRPr lang="en-US" dirty="0" smtClean="0"/>
          </a:p>
          <a:p>
            <a:endParaRPr lang="en-IN" dirty="0" smtClean="0"/>
          </a:p>
          <a:p>
            <a:r>
              <a:rPr lang="en-IN" dirty="0" smtClean="0"/>
              <a:t>					</a:t>
            </a:r>
            <a:r>
              <a:rPr lang="en-IN" dirty="0" smtClean="0"/>
              <a:t>Q4)</a:t>
            </a:r>
            <a:r>
              <a:rPr lang="en-US" dirty="0" smtClean="0"/>
              <a:t> What are the featurization techniques used in this Project?</a:t>
            </a:r>
          </a:p>
          <a:p>
            <a:r>
              <a:rPr lang="en-IN" dirty="0" smtClean="0"/>
              <a:t>						Techniques used are </a:t>
            </a:r>
            <a:r>
              <a:rPr lang="en-IN" dirty="0" smtClean="0"/>
              <a:t>BOW,TFIDF,W2V.</a:t>
            </a:r>
            <a:endParaRPr lang="en-US" dirty="0" smtClean="0"/>
          </a:p>
          <a:p>
            <a:endParaRPr lang="en-US" dirty="0"/>
          </a:p>
          <a:p>
            <a:r>
              <a:rPr lang="en-US" dirty="0"/>
              <a:t>						</a:t>
            </a:r>
          </a:p>
          <a:p>
            <a:endParaRPr lang="en-US" dirty="0"/>
          </a:p>
          <a:p>
            <a:endParaRPr lang="en-US" dirty="0"/>
          </a:p>
        </p:txBody>
      </p:sp>
    </p:spTree>
    <p:extLst>
      <p:ext uri="{BB962C8B-B14F-4D97-AF65-F5344CB8AC3E}">
        <p14:creationId xmlns:p14="http://schemas.microsoft.com/office/powerpoint/2010/main" xmlns="" val="707435456"/>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xmlns=""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3596</TotalTime>
  <Words>560</Words>
  <Application>Microsoft Office PowerPoint</Application>
  <PresentationFormat>Custom</PresentationFormat>
  <Paragraphs>239</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Berlin</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Chetan Patil</cp:lastModifiedBy>
  <cp:revision>22</cp:revision>
  <dcterms:created xsi:type="dcterms:W3CDTF">2021-08-21T07:52:14Z</dcterms:created>
  <dcterms:modified xsi:type="dcterms:W3CDTF">2021-09-26T08:51:29Z</dcterms:modified>
</cp:coreProperties>
</file>

<file path=docProps/thumbnail.jpeg>
</file>